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handoutMasterIdLst>
    <p:handoutMasterId r:id="rId17"/>
  </p:handoutMasterIdLst>
  <p:sldIdLst>
    <p:sldId id="440" r:id="rId2"/>
    <p:sldId id="309" r:id="rId3"/>
    <p:sldId id="446" r:id="rId4"/>
    <p:sldId id="447" r:id="rId5"/>
    <p:sldId id="448" r:id="rId6"/>
    <p:sldId id="473" r:id="rId7"/>
    <p:sldId id="454" r:id="rId8"/>
    <p:sldId id="455" r:id="rId9"/>
    <p:sldId id="471" r:id="rId10"/>
    <p:sldId id="474" r:id="rId11"/>
    <p:sldId id="445" r:id="rId12"/>
    <p:sldId id="457" r:id="rId13"/>
    <p:sldId id="458" r:id="rId14"/>
    <p:sldId id="340" r:id="rId15"/>
  </p:sldIdLst>
  <p:sldSz cx="12192000" cy="6858000"/>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12" userDrawn="1">
          <p15:clr>
            <a:srgbClr val="A4A3A4"/>
          </p15:clr>
        </p15:guide>
        <p15:guide id="2" pos="576"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c" initials="c"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607"/>
    <a:srgbClr val="000708"/>
    <a:srgbClr val="000909"/>
    <a:srgbClr val="000506"/>
    <a:srgbClr val="000606"/>
    <a:srgbClr val="000809"/>
    <a:srgbClr val="004047"/>
    <a:srgbClr val="003E46"/>
    <a:srgbClr val="009999"/>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95" autoAdjust="0"/>
  </p:normalViewPr>
  <p:slideViewPr>
    <p:cSldViewPr snapToGrid="0">
      <p:cViewPr varScale="1">
        <p:scale>
          <a:sx n="72" d="100"/>
          <a:sy n="72" d="100"/>
        </p:scale>
        <p:origin x="202" y="62"/>
      </p:cViewPr>
      <p:guideLst>
        <p:guide orient="horz" pos="2112"/>
        <p:guide pos="576"/>
      </p:guideLst>
    </p:cSldViewPr>
  </p:slideViewPr>
  <p:outlineViewPr>
    <p:cViewPr>
      <p:scale>
        <a:sx n="33" d="100"/>
        <a:sy n="33" d="100"/>
      </p:scale>
      <p:origin x="0" y="-7680"/>
    </p:cViewPr>
  </p:outlineViewPr>
  <p:notesTextViewPr>
    <p:cViewPr>
      <p:scale>
        <a:sx n="125" d="100"/>
        <a:sy n="125" d="100"/>
      </p:scale>
      <p:origin x="0" y="0"/>
    </p:cViewPr>
  </p:notesTextViewPr>
  <p:sorterViewPr>
    <p:cViewPr varScale="1">
      <p:scale>
        <a:sx n="1" d="1"/>
        <a:sy n="1" d="1"/>
      </p:scale>
      <p:origin x="0" y="0"/>
    </p:cViewPr>
  </p:sorterViewPr>
  <p:notesViewPr>
    <p:cSldViewPr snapToGrid="0">
      <p:cViewPr>
        <p:scale>
          <a:sx n="100" d="100"/>
          <a:sy n="100" d="100"/>
        </p:scale>
        <p:origin x="1498" y="5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7840" cy="464658"/>
          </a:xfrm>
          <a:prstGeom prst="rect">
            <a:avLst/>
          </a:prstGeom>
          <a:noFill/>
          <a:ln w="12700" cap="sq">
            <a:noFill/>
            <a:miter lim="800000"/>
            <a:headEnd type="none" w="sm" len="sm"/>
            <a:tailEnd type="none" w="sm" len="sm"/>
          </a:ln>
          <a:effectLst/>
        </p:spPr>
        <p:txBody>
          <a:bodyPr vert="horz" wrap="square" lIns="93534" tIns="46767" rIns="93534" bIns="46767" numCol="1" anchor="t" anchorCtr="0" compatLnSpc="1">
            <a:prstTxWarp prst="textNoShape">
              <a:avLst/>
            </a:prstTxWarp>
          </a:bodyPr>
          <a:lstStyle>
            <a:lvl1pPr eaLnBrk="0" hangingPunct="0">
              <a:defRPr sz="1200"/>
            </a:lvl1pPr>
          </a:lstStyle>
          <a:p>
            <a:pPr>
              <a:defRPr/>
            </a:pPr>
            <a:endParaRPr lang="en-US" dirty="0"/>
          </a:p>
        </p:txBody>
      </p:sp>
      <p:sp>
        <p:nvSpPr>
          <p:cNvPr id="20483" name="Rectangle 3"/>
          <p:cNvSpPr>
            <a:spLocks noGrp="1" noChangeArrowheads="1"/>
          </p:cNvSpPr>
          <p:nvPr>
            <p:ph type="dt" sz="quarter" idx="1"/>
          </p:nvPr>
        </p:nvSpPr>
        <p:spPr bwMode="auto">
          <a:xfrm>
            <a:off x="3972560" y="0"/>
            <a:ext cx="3037840" cy="464658"/>
          </a:xfrm>
          <a:prstGeom prst="rect">
            <a:avLst/>
          </a:prstGeom>
          <a:noFill/>
          <a:ln w="12700" cap="sq">
            <a:noFill/>
            <a:miter lim="800000"/>
            <a:headEnd type="none" w="sm" len="sm"/>
            <a:tailEnd type="none" w="sm" len="sm"/>
          </a:ln>
          <a:effectLst/>
        </p:spPr>
        <p:txBody>
          <a:bodyPr vert="horz" wrap="square" lIns="93534" tIns="46767" rIns="93534" bIns="46767" numCol="1" anchor="t" anchorCtr="0" compatLnSpc="1">
            <a:prstTxWarp prst="textNoShape">
              <a:avLst/>
            </a:prstTxWarp>
          </a:bodyPr>
          <a:lstStyle>
            <a:lvl1pPr algn="r" eaLnBrk="0" hangingPunct="0">
              <a:defRPr sz="1200"/>
            </a:lvl1pPr>
          </a:lstStyle>
          <a:p>
            <a:pPr>
              <a:defRPr/>
            </a:pPr>
            <a:endParaRPr lang="en-US" dirty="0"/>
          </a:p>
        </p:txBody>
      </p:sp>
      <p:sp>
        <p:nvSpPr>
          <p:cNvPr id="20484" name="Rectangle 4"/>
          <p:cNvSpPr>
            <a:spLocks noGrp="1" noChangeArrowheads="1"/>
          </p:cNvSpPr>
          <p:nvPr>
            <p:ph type="ftr" sz="quarter" idx="2"/>
          </p:nvPr>
        </p:nvSpPr>
        <p:spPr bwMode="auto">
          <a:xfrm>
            <a:off x="0" y="8831743"/>
            <a:ext cx="3037840" cy="464658"/>
          </a:xfrm>
          <a:prstGeom prst="rect">
            <a:avLst/>
          </a:prstGeom>
          <a:noFill/>
          <a:ln w="12700" cap="sq">
            <a:noFill/>
            <a:miter lim="800000"/>
            <a:headEnd type="none" w="sm" len="sm"/>
            <a:tailEnd type="none" w="sm" len="sm"/>
          </a:ln>
          <a:effectLst/>
        </p:spPr>
        <p:txBody>
          <a:bodyPr vert="horz" wrap="square" lIns="93534" tIns="46767" rIns="93534" bIns="46767" numCol="1" anchor="b" anchorCtr="0" compatLnSpc="1">
            <a:prstTxWarp prst="textNoShape">
              <a:avLst/>
            </a:prstTxWarp>
          </a:bodyPr>
          <a:lstStyle>
            <a:lvl1pPr eaLnBrk="0" hangingPunct="0">
              <a:defRPr sz="1200"/>
            </a:lvl1pPr>
          </a:lstStyle>
          <a:p>
            <a:pPr>
              <a:defRPr/>
            </a:pPr>
            <a:r>
              <a:rPr lang="en-US" dirty="0"/>
              <a:t>The Reality Tour Drug Prevention Program</a:t>
            </a:r>
          </a:p>
        </p:txBody>
      </p:sp>
      <p:sp>
        <p:nvSpPr>
          <p:cNvPr id="20485" name="Rectangle 5"/>
          <p:cNvSpPr>
            <a:spLocks noGrp="1" noChangeArrowheads="1"/>
          </p:cNvSpPr>
          <p:nvPr>
            <p:ph type="sldNum" sz="quarter" idx="3"/>
          </p:nvPr>
        </p:nvSpPr>
        <p:spPr bwMode="auto">
          <a:xfrm>
            <a:off x="3972560" y="8831743"/>
            <a:ext cx="3037840" cy="464658"/>
          </a:xfrm>
          <a:prstGeom prst="rect">
            <a:avLst/>
          </a:prstGeom>
          <a:noFill/>
          <a:ln w="12700" cap="sq">
            <a:noFill/>
            <a:miter lim="800000"/>
            <a:headEnd type="none" w="sm" len="sm"/>
            <a:tailEnd type="none" w="sm" len="sm"/>
          </a:ln>
          <a:effectLst/>
        </p:spPr>
        <p:txBody>
          <a:bodyPr vert="horz" wrap="square" lIns="93534" tIns="46767" rIns="93534" bIns="46767" numCol="1" anchor="b" anchorCtr="0" compatLnSpc="1">
            <a:prstTxWarp prst="textNoShape">
              <a:avLst/>
            </a:prstTxWarp>
          </a:bodyPr>
          <a:lstStyle>
            <a:lvl1pPr algn="r" eaLnBrk="0" hangingPunct="0">
              <a:defRPr sz="1200"/>
            </a:lvl1pPr>
          </a:lstStyle>
          <a:p>
            <a:pPr>
              <a:defRPr/>
            </a:pPr>
            <a:fld id="{135158BA-5C42-4736-A3F4-E06CA2D46CBF}" type="slidenum">
              <a:rPr lang="en-US"/>
              <a:pPr>
                <a:defRPr/>
              </a:pPr>
              <a:t>‹#›</a:t>
            </a:fld>
            <a:endParaRPr lang="en-US" dirty="0"/>
          </a:p>
        </p:txBody>
      </p:sp>
    </p:spTree>
    <p:extLst>
      <p:ext uri="{BB962C8B-B14F-4D97-AF65-F5344CB8AC3E}">
        <p14:creationId xmlns:p14="http://schemas.microsoft.com/office/powerpoint/2010/main" val="1170272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7840" cy="464658"/>
          </a:xfrm>
          <a:prstGeom prst="rect">
            <a:avLst/>
          </a:prstGeom>
          <a:noFill/>
          <a:ln w="12700" cap="sq">
            <a:noFill/>
            <a:miter lim="800000"/>
            <a:headEnd type="none" w="sm" len="sm"/>
            <a:tailEnd type="none" w="sm" len="sm"/>
          </a:ln>
          <a:effectLst/>
        </p:spPr>
        <p:txBody>
          <a:bodyPr vert="horz" wrap="square" lIns="93534" tIns="46767" rIns="93534" bIns="46767" numCol="1" anchor="t" anchorCtr="0" compatLnSpc="1">
            <a:prstTxWarp prst="textNoShape">
              <a:avLst/>
            </a:prstTxWarp>
          </a:bodyPr>
          <a:lstStyle>
            <a:lvl1pPr eaLnBrk="0" hangingPunct="0">
              <a:defRPr sz="1200"/>
            </a:lvl1pPr>
          </a:lstStyle>
          <a:p>
            <a:pPr>
              <a:defRPr/>
            </a:pPr>
            <a:endParaRPr lang="en-US" dirty="0"/>
          </a:p>
        </p:txBody>
      </p:sp>
      <p:sp>
        <p:nvSpPr>
          <p:cNvPr id="18435" name="Rectangle 3"/>
          <p:cNvSpPr>
            <a:spLocks noGrp="1" noRot="1" noChangeAspect="1" noChangeArrowheads="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934720" y="4415872"/>
            <a:ext cx="5140960" cy="4183543"/>
          </a:xfrm>
          <a:prstGeom prst="rect">
            <a:avLst/>
          </a:prstGeom>
          <a:noFill/>
          <a:ln w="12700" cap="sq">
            <a:noFill/>
            <a:miter lim="800000"/>
            <a:headEnd type="none" w="sm" len="sm"/>
            <a:tailEnd type="none" w="sm" len="sm"/>
          </a:ln>
          <a:effectLst/>
        </p:spPr>
        <p:txBody>
          <a:bodyPr vert="horz" wrap="square" lIns="93534" tIns="46767" rIns="93534" bIns="4676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3" name="Rectangle 5"/>
          <p:cNvSpPr>
            <a:spLocks noGrp="1" noChangeArrowheads="1"/>
          </p:cNvSpPr>
          <p:nvPr>
            <p:ph type="dt" idx="1"/>
          </p:nvPr>
        </p:nvSpPr>
        <p:spPr bwMode="auto">
          <a:xfrm>
            <a:off x="3972560" y="0"/>
            <a:ext cx="3037840" cy="464658"/>
          </a:xfrm>
          <a:prstGeom prst="rect">
            <a:avLst/>
          </a:prstGeom>
          <a:noFill/>
          <a:ln w="12700" cap="sq">
            <a:noFill/>
            <a:miter lim="800000"/>
            <a:headEnd type="none" w="sm" len="sm"/>
            <a:tailEnd type="none" w="sm" len="sm"/>
          </a:ln>
          <a:effectLst/>
        </p:spPr>
        <p:txBody>
          <a:bodyPr vert="horz" wrap="square" lIns="93534" tIns="46767" rIns="93534" bIns="46767" numCol="1" anchor="t" anchorCtr="0" compatLnSpc="1">
            <a:prstTxWarp prst="textNoShape">
              <a:avLst/>
            </a:prstTxWarp>
          </a:bodyPr>
          <a:lstStyle>
            <a:lvl1pPr algn="r" eaLnBrk="0" hangingPunct="0">
              <a:defRPr sz="1200"/>
            </a:lvl1pPr>
          </a:lstStyle>
          <a:p>
            <a:pPr>
              <a:defRPr/>
            </a:pPr>
            <a:endParaRPr lang="en-US" dirty="0"/>
          </a:p>
        </p:txBody>
      </p:sp>
      <p:sp>
        <p:nvSpPr>
          <p:cNvPr id="2054" name="Rectangle 6"/>
          <p:cNvSpPr>
            <a:spLocks noGrp="1" noChangeArrowheads="1"/>
          </p:cNvSpPr>
          <p:nvPr>
            <p:ph type="ftr" sz="quarter" idx="4"/>
          </p:nvPr>
        </p:nvSpPr>
        <p:spPr bwMode="auto">
          <a:xfrm>
            <a:off x="0" y="8831743"/>
            <a:ext cx="3037840" cy="464658"/>
          </a:xfrm>
          <a:prstGeom prst="rect">
            <a:avLst/>
          </a:prstGeom>
          <a:noFill/>
          <a:ln w="12700" cap="sq">
            <a:noFill/>
            <a:miter lim="800000"/>
            <a:headEnd type="none" w="sm" len="sm"/>
            <a:tailEnd type="none" w="sm" len="sm"/>
          </a:ln>
          <a:effectLst/>
        </p:spPr>
        <p:txBody>
          <a:bodyPr vert="horz" wrap="square" lIns="93534" tIns="46767" rIns="93534" bIns="46767" numCol="1" anchor="b" anchorCtr="0" compatLnSpc="1">
            <a:prstTxWarp prst="textNoShape">
              <a:avLst/>
            </a:prstTxWarp>
          </a:bodyPr>
          <a:lstStyle>
            <a:lvl1pPr eaLnBrk="0" hangingPunct="0">
              <a:defRPr sz="1200"/>
            </a:lvl1pPr>
          </a:lstStyle>
          <a:p>
            <a:pPr>
              <a:defRPr/>
            </a:pPr>
            <a:endParaRPr lang="en-US" dirty="0"/>
          </a:p>
        </p:txBody>
      </p:sp>
      <p:sp>
        <p:nvSpPr>
          <p:cNvPr id="2055" name="Rectangle 7"/>
          <p:cNvSpPr>
            <a:spLocks noGrp="1" noChangeArrowheads="1"/>
          </p:cNvSpPr>
          <p:nvPr>
            <p:ph type="sldNum" sz="quarter" idx="5"/>
          </p:nvPr>
        </p:nvSpPr>
        <p:spPr bwMode="auto">
          <a:xfrm>
            <a:off x="3972560" y="8831743"/>
            <a:ext cx="3037840" cy="464658"/>
          </a:xfrm>
          <a:prstGeom prst="rect">
            <a:avLst/>
          </a:prstGeom>
          <a:noFill/>
          <a:ln w="12700" cap="sq">
            <a:noFill/>
            <a:miter lim="800000"/>
            <a:headEnd type="none" w="sm" len="sm"/>
            <a:tailEnd type="none" w="sm" len="sm"/>
          </a:ln>
          <a:effectLst/>
        </p:spPr>
        <p:txBody>
          <a:bodyPr vert="horz" wrap="square" lIns="93534" tIns="46767" rIns="93534" bIns="46767" numCol="1" anchor="b" anchorCtr="0" compatLnSpc="1">
            <a:prstTxWarp prst="textNoShape">
              <a:avLst/>
            </a:prstTxWarp>
          </a:bodyPr>
          <a:lstStyle>
            <a:lvl1pPr algn="r" eaLnBrk="0" hangingPunct="0">
              <a:defRPr sz="1200"/>
            </a:lvl1pPr>
          </a:lstStyle>
          <a:p>
            <a:pPr>
              <a:defRPr/>
            </a:pPr>
            <a:fld id="{B86115F4-0536-4901-8575-B845ED676840}" type="slidenum">
              <a:rPr lang="en-US"/>
              <a:pPr>
                <a:defRPr/>
              </a:pPr>
              <a:t>‹#›</a:t>
            </a:fld>
            <a:endParaRPr lang="en-US" dirty="0"/>
          </a:p>
        </p:txBody>
      </p:sp>
    </p:spTree>
    <p:extLst>
      <p:ext uri="{BB962C8B-B14F-4D97-AF65-F5344CB8AC3E}">
        <p14:creationId xmlns:p14="http://schemas.microsoft.com/office/powerpoint/2010/main" val="21835348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dirty="0"/>
              <a:t>Community Action Network for Drug-free Lifestyle Empowerment, Inc. (CANDLE, Inc.) impacts prevention nationally through their parent/child ‘Reality Tour Drug Prevention Program’ that is replicated in U. S. communities.  It is the mission of CANDLE, Inc. to provide innovative, contemporary and actionable prevention measures to help communities, schools and parents combat drug trends.</a:t>
            </a:r>
          </a:p>
        </p:txBody>
      </p:sp>
      <p:sp>
        <p:nvSpPr>
          <p:cNvPr id="4" name="Slide Number Placeholder 3"/>
          <p:cNvSpPr>
            <a:spLocks noGrp="1"/>
          </p:cNvSpPr>
          <p:nvPr>
            <p:ph type="sldNum" sz="quarter" idx="10"/>
          </p:nvPr>
        </p:nvSpPr>
        <p:spPr/>
        <p:txBody>
          <a:bodyPr/>
          <a:lstStyle/>
          <a:p>
            <a:pPr>
              <a:defRPr/>
            </a:pPr>
            <a:fld id="{B86115F4-0536-4901-8575-B845ED676840}" type="slidenum">
              <a:rPr lang="en-US" smtClean="0"/>
              <a:pPr>
                <a:defRPr/>
              </a:pPr>
              <a:t>1</a:t>
            </a:fld>
            <a:endParaRPr lang="en-US" dirty="0"/>
          </a:p>
        </p:txBody>
      </p:sp>
    </p:spTree>
    <p:extLst>
      <p:ext uri="{BB962C8B-B14F-4D97-AF65-F5344CB8AC3E}">
        <p14:creationId xmlns:p14="http://schemas.microsoft.com/office/powerpoint/2010/main" val="2072828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B86115F4-0536-4901-8575-B845ED676840}" type="slidenum">
              <a:rPr lang="en-US" smtClean="0"/>
              <a:pPr>
                <a:defRPr/>
              </a:pPr>
              <a:t>10</a:t>
            </a:fld>
            <a:endParaRPr lang="en-US" dirty="0"/>
          </a:p>
        </p:txBody>
      </p:sp>
    </p:spTree>
    <p:extLst>
      <p:ext uri="{BB962C8B-B14F-4D97-AF65-F5344CB8AC3E}">
        <p14:creationId xmlns:p14="http://schemas.microsoft.com/office/powerpoint/2010/main" val="3647658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Exposure to any drug during the adolescent and teen years impact the brain differently than at any other time of life. Significant changes occur when substance misuse is introduced and override the ability to make healthy choices. </a:t>
            </a:r>
          </a:p>
          <a:p>
            <a:r>
              <a:rPr lang="en-US" dirty="0"/>
              <a:t>The Addiction Policy Forum created this brief video to demonstrate the effect.  The video is embedded but you can use this link: https://youtu.be/jj4maao-9XI</a:t>
            </a:r>
          </a:p>
        </p:txBody>
      </p:sp>
      <p:sp>
        <p:nvSpPr>
          <p:cNvPr id="4" name="Slide Number Placeholder 3"/>
          <p:cNvSpPr>
            <a:spLocks noGrp="1"/>
          </p:cNvSpPr>
          <p:nvPr>
            <p:ph type="sldNum" sz="quarter" idx="5"/>
          </p:nvPr>
        </p:nvSpPr>
        <p:spPr/>
        <p:txBody>
          <a:bodyPr/>
          <a:lstStyle/>
          <a:p>
            <a:pPr>
              <a:defRPr/>
            </a:pPr>
            <a:fld id="{B86115F4-0536-4901-8575-B845ED676840}" type="slidenum">
              <a:rPr lang="en-US" smtClean="0"/>
              <a:pPr>
                <a:defRPr/>
              </a:pPr>
              <a:t>11</a:t>
            </a:fld>
            <a:endParaRPr lang="en-US" dirty="0"/>
          </a:p>
        </p:txBody>
      </p:sp>
    </p:spTree>
    <p:extLst>
      <p:ext uri="{BB962C8B-B14F-4D97-AF65-F5344CB8AC3E}">
        <p14:creationId xmlns:p14="http://schemas.microsoft.com/office/powerpoint/2010/main" val="20448825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dirty="0"/>
              <a:t>In cases where the person exhibits profound symptoms of impairment, it is important not to raise the level of agitation that can lead to an immediate health emergency. </a:t>
            </a:r>
          </a:p>
        </p:txBody>
      </p:sp>
      <p:sp>
        <p:nvSpPr>
          <p:cNvPr id="4" name="Slide Number Placeholder 3"/>
          <p:cNvSpPr>
            <a:spLocks noGrp="1"/>
          </p:cNvSpPr>
          <p:nvPr>
            <p:ph type="sldNum" sz="quarter" idx="10"/>
          </p:nvPr>
        </p:nvSpPr>
        <p:spPr/>
        <p:txBody>
          <a:bodyPr/>
          <a:lstStyle/>
          <a:p>
            <a:pPr>
              <a:defRPr/>
            </a:pPr>
            <a:fld id="{B86115F4-0536-4901-8575-B845ED676840}" type="slidenum">
              <a:rPr lang="en-US" smtClean="0"/>
              <a:pPr>
                <a:defRPr/>
              </a:pPr>
              <a:t>12</a:t>
            </a:fld>
            <a:endParaRPr lang="en-US" dirty="0"/>
          </a:p>
        </p:txBody>
      </p:sp>
    </p:spTree>
    <p:extLst>
      <p:ext uri="{BB962C8B-B14F-4D97-AF65-F5344CB8AC3E}">
        <p14:creationId xmlns:p14="http://schemas.microsoft.com/office/powerpoint/2010/main" val="12620537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dirty="0"/>
              <a:t>The United States lags behind other countries in addressing inhalant misuse and specific recommended treatment measures. A Cleveland Clinic webpage details the diagnostic tests for inhalant misuse. https://my.clevelandclinic.org/health/diseases/15742-inhalant-abuse.  Frequently, inhalant abuse accompanies abuse of other substances that make seeking proper treatment complicated. </a:t>
            </a:r>
          </a:p>
        </p:txBody>
      </p:sp>
      <p:sp>
        <p:nvSpPr>
          <p:cNvPr id="4" name="Slide Number Placeholder 3"/>
          <p:cNvSpPr>
            <a:spLocks noGrp="1"/>
          </p:cNvSpPr>
          <p:nvPr>
            <p:ph type="sldNum" sz="quarter" idx="10"/>
          </p:nvPr>
        </p:nvSpPr>
        <p:spPr/>
        <p:txBody>
          <a:bodyPr/>
          <a:lstStyle/>
          <a:p>
            <a:pPr>
              <a:defRPr/>
            </a:pPr>
            <a:fld id="{B86115F4-0536-4901-8575-B845ED676840}" type="slidenum">
              <a:rPr lang="en-US" smtClean="0"/>
              <a:pPr>
                <a:defRPr/>
              </a:pPr>
              <a:t>13</a:t>
            </a:fld>
            <a:endParaRPr lang="en-US" dirty="0"/>
          </a:p>
        </p:txBody>
      </p:sp>
    </p:spTree>
    <p:extLst>
      <p:ext uri="{BB962C8B-B14F-4D97-AF65-F5344CB8AC3E}">
        <p14:creationId xmlns:p14="http://schemas.microsoft.com/office/powerpoint/2010/main" val="3482137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rtl="0" fontAlgn="base">
              <a:spcBef>
                <a:spcPts val="432"/>
              </a:spcBef>
              <a:spcAft>
                <a:spcPts val="0"/>
              </a:spcAft>
            </a:pPr>
            <a:r>
              <a:rPr lang="en-US" sz="1800" b="1" dirty="0">
                <a:solidFill>
                  <a:srgbClr val="000000"/>
                </a:solidFill>
                <a:effectLst/>
                <a:latin typeface="Times New Roman" panose="02020603050405020304" pitchFamily="18" charset="0"/>
              </a:rPr>
              <a:t>“Our slogan is “See beyond the next 10 minutes” This relates to a young man, when asked how he stayed drug-free when many friends didn’t, said. “I could always see beyond the next 10 minutes.”  The nonprofit CANDLE, Inc. wants every child and every parent to be able to ‘See beyond the next 10 minutes’ when it comes to prevention. </a:t>
            </a:r>
            <a:r>
              <a:rPr lang="en-US" sz="1800" b="0" dirty="0">
                <a:solidFill>
                  <a:srgbClr val="000000"/>
                </a:solidFill>
                <a:effectLst/>
                <a:latin typeface="+mn-lt"/>
              </a:rPr>
              <a:t> For information on a community approach to prevention contact  RealityTour@candleinc.org </a:t>
            </a:r>
            <a:endParaRPr lang="en-US" dirty="0">
              <a:effectLst/>
            </a:endParaRPr>
          </a:p>
        </p:txBody>
      </p:sp>
      <p:sp>
        <p:nvSpPr>
          <p:cNvPr id="4" name="Slide Number Placeholder 3"/>
          <p:cNvSpPr>
            <a:spLocks noGrp="1"/>
          </p:cNvSpPr>
          <p:nvPr>
            <p:ph type="sldNum" sz="quarter" idx="10"/>
          </p:nvPr>
        </p:nvSpPr>
        <p:spPr/>
        <p:txBody>
          <a:bodyPr/>
          <a:lstStyle/>
          <a:p>
            <a:pPr>
              <a:defRPr/>
            </a:pPr>
            <a:fld id="{B86115F4-0536-4901-8575-B845ED676840}" type="slidenum">
              <a:rPr lang="en-US" smtClean="0"/>
              <a:pPr>
                <a:defRPr/>
              </a:pPr>
              <a:t>14</a:t>
            </a:fld>
            <a:endParaRPr lang="en-US" dirty="0"/>
          </a:p>
        </p:txBody>
      </p:sp>
    </p:spTree>
    <p:extLst>
      <p:ext uri="{BB962C8B-B14F-4D97-AF65-F5344CB8AC3E}">
        <p14:creationId xmlns:p14="http://schemas.microsoft.com/office/powerpoint/2010/main" val="1112913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xfrm>
            <a:off x="406400" y="696913"/>
            <a:ext cx="6197600" cy="3486150"/>
          </a:xfrm>
          <a:ln/>
        </p:spPr>
      </p:sp>
      <p:sp>
        <p:nvSpPr>
          <p:cNvPr id="19459" name="Notes Placeholder 2"/>
          <p:cNvSpPr>
            <a:spLocks noGrp="1"/>
          </p:cNvSpPr>
          <p:nvPr>
            <p:ph type="body" idx="1"/>
          </p:nvPr>
        </p:nvSpPr>
        <p:spPr>
          <a:noFill/>
          <a:ln w="9525"/>
        </p:spPr>
        <p:txBody>
          <a:bodyPr/>
          <a:lstStyle/>
          <a:p>
            <a:r>
              <a:rPr lang="en-US" dirty="0"/>
              <a:t> Inhalant misuse can be overlooked because it is rather hidden and usually doesn’t make news headlines like street drugs.  Yet this ‘poison’ that is found in every home can be deadly with the first use. CANDLE, Inc. has researched appropriate educational resources for the target audience you need to reach.  Use the information provided where it is most appropriate.</a:t>
            </a:r>
          </a:p>
        </p:txBody>
      </p:sp>
      <p:sp>
        <p:nvSpPr>
          <p:cNvPr id="19460" name="Slide Number Placeholder 3"/>
          <p:cNvSpPr>
            <a:spLocks noGrp="1"/>
          </p:cNvSpPr>
          <p:nvPr>
            <p:ph type="sldNum" sz="quarter" idx="5"/>
          </p:nvPr>
        </p:nvSpPr>
        <p:spPr>
          <a:noFill/>
        </p:spPr>
        <p:txBody>
          <a:bodyPr/>
          <a:lstStyle/>
          <a:p>
            <a:fld id="{DB95784B-1685-4B91-AB68-17E8C46FC19D}" type="slidenum">
              <a:rPr lang="en-US" smtClean="0"/>
              <a:pPr/>
              <a:t>2</a:t>
            </a:fld>
            <a:endParaRPr lang="en-US" dirty="0"/>
          </a:p>
        </p:txBody>
      </p:sp>
    </p:spTree>
    <p:extLst>
      <p:ext uri="{BB962C8B-B14F-4D97-AF65-F5344CB8AC3E}">
        <p14:creationId xmlns:p14="http://schemas.microsoft.com/office/powerpoint/2010/main" val="84610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xfrm>
            <a:off x="406400" y="696913"/>
            <a:ext cx="6197600" cy="3486150"/>
          </a:xfrm>
          <a:ln/>
        </p:spPr>
      </p:sp>
      <p:sp>
        <p:nvSpPr>
          <p:cNvPr id="21507" name="Notes Placeholder 2"/>
          <p:cNvSpPr>
            <a:spLocks noGrp="1"/>
          </p:cNvSpPr>
          <p:nvPr>
            <p:ph type="body" idx="1"/>
          </p:nvPr>
        </p:nvSpPr>
        <p:spPr>
          <a:noFill/>
          <a:ln w="9525"/>
        </p:spPr>
        <p:txBody>
          <a:bodyPr/>
          <a:lstStyle/>
          <a:p>
            <a:r>
              <a:rPr lang="en-US" sz="1000" dirty="0"/>
              <a:t>The age of onset for drug experimentation increases the chance of use of other drugs and addiction.  This is a list of notable risk factors with one of the most significant being the increase in use by 8</a:t>
            </a:r>
            <a:r>
              <a:rPr lang="en-US" sz="1000" baseline="30000" dirty="0"/>
              <a:t>th</a:t>
            </a:r>
            <a:r>
              <a:rPr lang="en-US" sz="1000" dirty="0"/>
              <a:t> graders. </a:t>
            </a:r>
          </a:p>
          <a:p>
            <a:r>
              <a:rPr lang="en-US" sz="1000" dirty="0"/>
              <a:t>64 % increase over prior year from 8</a:t>
            </a:r>
            <a:r>
              <a:rPr lang="en-US" sz="1000" baseline="30000" dirty="0"/>
              <a:t>th</a:t>
            </a:r>
            <a:r>
              <a:rPr lang="en-US" sz="1000" dirty="0"/>
              <a:t> grade students.  Monitoring the Future 2020</a:t>
            </a:r>
          </a:p>
        </p:txBody>
      </p:sp>
      <p:sp>
        <p:nvSpPr>
          <p:cNvPr id="21508" name="Slide Number Placeholder 3"/>
          <p:cNvSpPr>
            <a:spLocks noGrp="1"/>
          </p:cNvSpPr>
          <p:nvPr>
            <p:ph type="sldNum" sz="quarter" idx="5"/>
          </p:nvPr>
        </p:nvSpPr>
        <p:spPr>
          <a:noFill/>
        </p:spPr>
        <p:txBody>
          <a:bodyPr/>
          <a:lstStyle/>
          <a:p>
            <a:fld id="{9057F466-762F-4EBF-902E-A14D7FC5791B}" type="slidenum">
              <a:rPr lang="en-US" smtClean="0"/>
              <a:pPr/>
              <a:t>3</a:t>
            </a:fld>
            <a:endParaRPr lang="en-US" dirty="0"/>
          </a:p>
        </p:txBody>
      </p:sp>
    </p:spTree>
    <p:extLst>
      <p:ext uri="{BB962C8B-B14F-4D97-AF65-F5344CB8AC3E}">
        <p14:creationId xmlns:p14="http://schemas.microsoft.com/office/powerpoint/2010/main" val="3749158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838200"/>
            <a:ext cx="6197600" cy="3486150"/>
          </a:xfrm>
        </p:spPr>
      </p:sp>
      <p:sp>
        <p:nvSpPr>
          <p:cNvPr id="3" name="Notes Placeholder 2"/>
          <p:cNvSpPr>
            <a:spLocks noGrp="1"/>
          </p:cNvSpPr>
          <p:nvPr>
            <p:ph type="body" idx="1"/>
          </p:nvPr>
        </p:nvSpPr>
        <p:spPr/>
        <p:txBody>
          <a:bodyPr/>
          <a:lstStyle/>
          <a:p>
            <a:endParaRPr lang="en-US" b="1" dirty="0">
              <a:latin typeface="Calibri" panose="020F0502020204030204" pitchFamily="34" charset="0"/>
              <a:cs typeface="Calibri" panose="020F0502020204030204" pitchFamily="34" charset="0"/>
            </a:endParaRPr>
          </a:p>
          <a:p>
            <a:r>
              <a:rPr lang="en-US" b="0" dirty="0">
                <a:latin typeface="Calibri" panose="020F0502020204030204" pitchFamily="34" charset="0"/>
                <a:cs typeface="Calibri" panose="020F0502020204030204" pitchFamily="34" charset="0"/>
              </a:rPr>
              <a:t>There are over 1,000 items that enhance our daily living that are in the inhalant category.  Fumes can be inhaled from paint thinner and gasoline for example. Item like hairspray and deodorant spray can be expelled into a bag for concentrated inhaling. Question if a household product needs replaced earlier that you anticipated.</a:t>
            </a:r>
          </a:p>
          <a:p>
            <a:endParaRPr lang="en-US" b="1" dirty="0"/>
          </a:p>
        </p:txBody>
      </p:sp>
      <p:sp>
        <p:nvSpPr>
          <p:cNvPr id="4" name="Slide Number Placeholder 3"/>
          <p:cNvSpPr>
            <a:spLocks noGrp="1"/>
          </p:cNvSpPr>
          <p:nvPr>
            <p:ph type="sldNum" sz="quarter" idx="10"/>
          </p:nvPr>
        </p:nvSpPr>
        <p:spPr/>
        <p:txBody>
          <a:bodyPr/>
          <a:lstStyle/>
          <a:p>
            <a:pPr>
              <a:defRPr/>
            </a:pPr>
            <a:fld id="{B86115F4-0536-4901-8575-B845ED676840}" type="slidenum">
              <a:rPr lang="en-US" smtClean="0"/>
              <a:pPr>
                <a:defRPr/>
              </a:pPr>
              <a:t>4</a:t>
            </a:fld>
            <a:endParaRPr lang="en-US" dirty="0"/>
          </a:p>
        </p:txBody>
      </p:sp>
      <p:sp>
        <p:nvSpPr>
          <p:cNvPr id="5" name="TextBox 4"/>
          <p:cNvSpPr txBox="1"/>
          <p:nvPr/>
        </p:nvSpPr>
        <p:spPr>
          <a:xfrm>
            <a:off x="2209800" y="3352800"/>
            <a:ext cx="184731" cy="461665"/>
          </a:xfrm>
          <a:prstGeom prst="rect">
            <a:avLst/>
          </a:prstGeom>
          <a:noFill/>
        </p:spPr>
        <p:txBody>
          <a:bodyPr wrap="none" rtlCol="0">
            <a:spAutoFit/>
          </a:bodyPr>
          <a:lstStyle/>
          <a:p>
            <a:endParaRPr lang="en-US" dirty="0"/>
          </a:p>
        </p:txBody>
      </p:sp>
      <p:sp>
        <p:nvSpPr>
          <p:cNvPr id="7" name="TextBox 6"/>
          <p:cNvSpPr txBox="1"/>
          <p:nvPr/>
        </p:nvSpPr>
        <p:spPr>
          <a:xfrm>
            <a:off x="2133600" y="3257490"/>
            <a:ext cx="3124200" cy="400110"/>
          </a:xfrm>
          <a:prstGeom prst="rect">
            <a:avLst/>
          </a:prstGeom>
          <a:noFill/>
        </p:spPr>
        <p:txBody>
          <a:bodyPr wrap="square" rtlCol="0">
            <a:spAutoFit/>
          </a:bodyPr>
          <a:lstStyle/>
          <a:p>
            <a:endParaRPr lang="en-US" sz="2000" dirty="0">
              <a:solidFill>
                <a:schemeClr val="bg1"/>
              </a:solidFill>
              <a:latin typeface="+mn-lt"/>
            </a:endParaRPr>
          </a:p>
        </p:txBody>
      </p:sp>
    </p:spTree>
    <p:extLst>
      <p:ext uri="{BB962C8B-B14F-4D97-AF65-F5344CB8AC3E}">
        <p14:creationId xmlns:p14="http://schemas.microsoft.com/office/powerpoint/2010/main" val="1607360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sz="800" kern="1200" dirty="0">
                <a:solidFill>
                  <a:schemeClr val="tx1"/>
                </a:solidFill>
                <a:latin typeface="Times New Roman" pitchFamily="18" charset="0"/>
                <a:ea typeface="+mn-ea"/>
                <a:cs typeface="+mn-cs"/>
              </a:rPr>
              <a:t>Jeff Williams a police officer who lost his son Kyle to inhalant abuse of Dust Off, recalled that Kyle complained of his tongue being numb, and Kyle had dark circles under his eyes and became increasingly irritable. Just as in Jeff’s case, it is all too often that these sign don’t add up to inhalant abuse to parents, since prevention for that particular ‘poison’ isn’t mainstream.</a:t>
            </a:r>
          </a:p>
        </p:txBody>
      </p:sp>
      <p:sp>
        <p:nvSpPr>
          <p:cNvPr id="4" name="Slide Number Placeholder 3"/>
          <p:cNvSpPr>
            <a:spLocks noGrp="1"/>
          </p:cNvSpPr>
          <p:nvPr>
            <p:ph type="sldNum" sz="quarter" idx="10"/>
          </p:nvPr>
        </p:nvSpPr>
        <p:spPr/>
        <p:txBody>
          <a:bodyPr/>
          <a:lstStyle/>
          <a:p>
            <a:pPr>
              <a:defRPr/>
            </a:pPr>
            <a:fld id="{B86115F4-0536-4901-8575-B845ED676840}" type="slidenum">
              <a:rPr lang="en-US" smtClean="0"/>
              <a:pPr>
                <a:defRPr/>
              </a:pPr>
              <a:t>5</a:t>
            </a:fld>
            <a:endParaRPr lang="en-US" dirty="0"/>
          </a:p>
        </p:txBody>
      </p:sp>
      <p:sp>
        <p:nvSpPr>
          <p:cNvPr id="6" name="TextBox 5"/>
          <p:cNvSpPr txBox="1"/>
          <p:nvPr/>
        </p:nvSpPr>
        <p:spPr>
          <a:xfrm>
            <a:off x="3810000" y="1676400"/>
            <a:ext cx="1526380" cy="400110"/>
          </a:xfrm>
          <a:prstGeom prst="rect">
            <a:avLst/>
          </a:prstGeom>
          <a:noFill/>
        </p:spPr>
        <p:txBody>
          <a:bodyPr wrap="none" rtlCol="0">
            <a:spAutoFit/>
          </a:bodyPr>
          <a:lstStyle/>
          <a:p>
            <a:r>
              <a:rPr lang="en-US" sz="2000" dirty="0">
                <a:solidFill>
                  <a:schemeClr val="bg1"/>
                </a:solidFill>
                <a:latin typeface="+mn-lt"/>
              </a:rPr>
              <a:t>THC ↑ 212%</a:t>
            </a:r>
          </a:p>
        </p:txBody>
      </p:sp>
    </p:spTree>
    <p:extLst>
      <p:ext uri="{BB962C8B-B14F-4D97-AF65-F5344CB8AC3E}">
        <p14:creationId xmlns:p14="http://schemas.microsoft.com/office/powerpoint/2010/main" val="3595501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Long term effects of misuse can be debilitating for life and be so significant that a person can no longer take care of their own needs. Here is a link to the story of a young mom now in a wheelchair due to nitrous oxide misuse:</a:t>
            </a:r>
          </a:p>
          <a:p>
            <a:r>
              <a:rPr lang="en-US" dirty="0"/>
              <a:t>https://youtu.be/JTkKIewcArg   Death can result in first use. Note that persons under the influence can also cause harm or even death through their actions.  TV news account of a young child killed by impaired driver: https://www.youtube.com/watch?v=XpDfrYrqIxg</a:t>
            </a:r>
          </a:p>
        </p:txBody>
      </p:sp>
      <p:sp>
        <p:nvSpPr>
          <p:cNvPr id="4" name="Slide Number Placeholder 3"/>
          <p:cNvSpPr>
            <a:spLocks noGrp="1"/>
          </p:cNvSpPr>
          <p:nvPr>
            <p:ph type="sldNum" sz="quarter" idx="5"/>
          </p:nvPr>
        </p:nvSpPr>
        <p:spPr/>
        <p:txBody>
          <a:bodyPr/>
          <a:lstStyle/>
          <a:p>
            <a:pPr>
              <a:defRPr/>
            </a:pPr>
            <a:fld id="{B86115F4-0536-4901-8575-B845ED676840}" type="slidenum">
              <a:rPr lang="en-US" smtClean="0"/>
              <a:pPr>
                <a:defRPr/>
              </a:pPr>
              <a:t>6</a:t>
            </a:fld>
            <a:endParaRPr lang="en-US" dirty="0"/>
          </a:p>
        </p:txBody>
      </p:sp>
    </p:spTree>
    <p:extLst>
      <p:ext uri="{BB962C8B-B14F-4D97-AF65-F5344CB8AC3E}">
        <p14:creationId xmlns:p14="http://schemas.microsoft.com/office/powerpoint/2010/main" val="1426451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sz="1000" kern="1200" dirty="0">
                <a:solidFill>
                  <a:schemeClr val="tx1"/>
                </a:solidFill>
                <a:latin typeface="+mn-lt"/>
                <a:ea typeface="+mn-ea"/>
                <a:cs typeface="+mn-cs"/>
              </a:rPr>
              <a:t>Nitrous oxide or N20 is also known as laughing gas for dental procedures.  N20 is encased in cartridges called whippets and sold for use in commercial whipped cream dispensers and is frequently purchased for the purpose of inhaling through a balloon. The item on the extreme right is a ‘cracker’ used to puncture and extract the N20. This item is even sold in dollar stores and has only one purpose.   Here is a link to a flyer to alert to the use and danger: https://bit.ly/3GlLOe7     This ‘poison’ adds even great concern knowing that the rate of use i</a:t>
            </a:r>
            <a:r>
              <a:rPr kumimoji="1" lang="en-US" sz="1000" kern="1200" baseline="0" dirty="0">
                <a:solidFill>
                  <a:schemeClr val="tx1"/>
                </a:solidFill>
                <a:latin typeface="+mn-lt"/>
                <a:ea typeface="+mn-ea"/>
                <a:cs typeface="+mn-cs"/>
              </a:rPr>
              <a:t>ncreased 64% over prior year (2019) for students in 8</a:t>
            </a:r>
            <a:r>
              <a:rPr kumimoji="1" lang="en-US" sz="1000" kern="1200" baseline="30000" dirty="0">
                <a:solidFill>
                  <a:schemeClr val="tx1"/>
                </a:solidFill>
                <a:latin typeface="+mn-lt"/>
                <a:ea typeface="+mn-ea"/>
                <a:cs typeface="+mn-cs"/>
              </a:rPr>
              <a:t>th</a:t>
            </a:r>
            <a:r>
              <a:rPr kumimoji="1" lang="en-US" sz="1000" kern="1200" baseline="0" dirty="0">
                <a:solidFill>
                  <a:schemeClr val="tx1"/>
                </a:solidFill>
                <a:latin typeface="+mn-lt"/>
                <a:ea typeface="+mn-ea"/>
                <a:cs typeface="+mn-cs"/>
              </a:rPr>
              <a:t> grade.  Statistics from Monitoring the Future survey 2020/ </a:t>
            </a:r>
            <a:endParaRPr kumimoji="1" lang="en-US" sz="800" kern="1200" baseline="0" dirty="0">
              <a:solidFill>
                <a:schemeClr val="tx1"/>
              </a:solidFill>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1" lang="en-US" sz="10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B86115F4-0536-4901-8575-B845ED676840}" type="slidenum">
              <a:rPr lang="en-US" smtClean="0"/>
              <a:pPr>
                <a:defRPr/>
              </a:pPr>
              <a:t>7</a:t>
            </a:fld>
            <a:endParaRPr lang="en-US" dirty="0"/>
          </a:p>
        </p:txBody>
      </p:sp>
      <p:sp>
        <p:nvSpPr>
          <p:cNvPr id="6" name="TextBox 5"/>
          <p:cNvSpPr txBox="1"/>
          <p:nvPr/>
        </p:nvSpPr>
        <p:spPr>
          <a:xfrm>
            <a:off x="3810000" y="1676400"/>
            <a:ext cx="1526380" cy="400110"/>
          </a:xfrm>
          <a:prstGeom prst="rect">
            <a:avLst/>
          </a:prstGeom>
          <a:noFill/>
        </p:spPr>
        <p:txBody>
          <a:bodyPr wrap="none" rtlCol="0">
            <a:spAutoFit/>
          </a:bodyPr>
          <a:lstStyle/>
          <a:p>
            <a:r>
              <a:rPr lang="en-US" sz="2000" dirty="0">
                <a:solidFill>
                  <a:schemeClr val="bg1"/>
                </a:solidFill>
                <a:latin typeface="+mn-lt"/>
              </a:rPr>
              <a:t>THC ↑ 212%</a:t>
            </a:r>
          </a:p>
        </p:txBody>
      </p:sp>
    </p:spTree>
    <p:extLst>
      <p:ext uri="{BB962C8B-B14F-4D97-AF65-F5344CB8AC3E}">
        <p14:creationId xmlns:p14="http://schemas.microsoft.com/office/powerpoint/2010/main" val="3595501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Video suitable for students through middle school years.</a:t>
            </a:r>
          </a:p>
          <a:p>
            <a:r>
              <a:rPr lang="en-US" dirty="0"/>
              <a:t>This video is just 1:40 embedded from YouTube https://youtu.be/acOF7ZGt4ng    </a:t>
            </a:r>
          </a:p>
        </p:txBody>
      </p:sp>
      <p:sp>
        <p:nvSpPr>
          <p:cNvPr id="4" name="Slide Number Placeholder 3"/>
          <p:cNvSpPr>
            <a:spLocks noGrp="1"/>
          </p:cNvSpPr>
          <p:nvPr>
            <p:ph type="sldNum" sz="quarter" idx="5"/>
          </p:nvPr>
        </p:nvSpPr>
        <p:spPr/>
        <p:txBody>
          <a:bodyPr/>
          <a:lstStyle/>
          <a:p>
            <a:pPr>
              <a:defRPr/>
            </a:pPr>
            <a:fld id="{B86115F4-0536-4901-8575-B845ED676840}" type="slidenum">
              <a:rPr lang="en-US" smtClean="0"/>
              <a:pPr>
                <a:defRPr/>
              </a:pPr>
              <a:t>8</a:t>
            </a:fld>
            <a:endParaRPr lang="en-US" dirty="0"/>
          </a:p>
        </p:txBody>
      </p:sp>
    </p:spTree>
    <p:extLst>
      <p:ext uri="{BB962C8B-B14F-4D97-AF65-F5344CB8AC3E}">
        <p14:creationId xmlns:p14="http://schemas.microsoft.com/office/powerpoint/2010/main" val="14157376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testimony of Nitrous Oxide users emphasizes the harm and uselessness of abusing N20.  I is appropriate for Middle School and High School students to demonstrate harm of N20 one of the most popular inhalants. Often N20 filled balloons will be sold at concerts and openly used. </a:t>
            </a:r>
            <a:r>
              <a:rPr lang="en-US" b="1" dirty="0"/>
              <a:t>Direct link to video: </a:t>
            </a:r>
            <a:r>
              <a:rPr lang="en-US" dirty="0"/>
              <a:t> https://youtu.be/392jFOsvpoQ</a:t>
            </a:r>
          </a:p>
        </p:txBody>
      </p:sp>
      <p:sp>
        <p:nvSpPr>
          <p:cNvPr id="4" name="Slide Number Placeholder 3"/>
          <p:cNvSpPr>
            <a:spLocks noGrp="1"/>
          </p:cNvSpPr>
          <p:nvPr>
            <p:ph type="sldNum" sz="quarter" idx="5"/>
          </p:nvPr>
        </p:nvSpPr>
        <p:spPr/>
        <p:txBody>
          <a:bodyPr/>
          <a:lstStyle/>
          <a:p>
            <a:pPr>
              <a:defRPr/>
            </a:pPr>
            <a:fld id="{B86115F4-0536-4901-8575-B845ED676840}" type="slidenum">
              <a:rPr lang="en-US" smtClean="0"/>
              <a:pPr>
                <a:defRPr/>
              </a:pPr>
              <a:t>9</a:t>
            </a:fld>
            <a:endParaRPr lang="en-US" dirty="0"/>
          </a:p>
        </p:txBody>
      </p:sp>
    </p:spTree>
    <p:extLst>
      <p:ext uri="{BB962C8B-B14F-4D97-AF65-F5344CB8AC3E}">
        <p14:creationId xmlns:p14="http://schemas.microsoft.com/office/powerpoint/2010/main" val="28062806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5"/>
          <p:cNvSpPr>
            <a:spLocks noChangeArrowheads="1"/>
          </p:cNvSpPr>
          <p:nvPr/>
        </p:nvSpPr>
        <p:spPr bwMode="auto">
          <a:xfrm>
            <a:off x="1219201" y="762000"/>
            <a:ext cx="10970684"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kumimoji="1" lang="en-US" sz="2400" dirty="0"/>
          </a:p>
        </p:txBody>
      </p:sp>
      <p:sp>
        <p:nvSpPr>
          <p:cNvPr id="2" name="Title 1"/>
          <p:cNvSpPr>
            <a:spLocks noGrp="1"/>
          </p:cNvSpPr>
          <p:nvPr>
            <p:ph type="title"/>
          </p:nvPr>
        </p:nvSpPr>
        <p:spPr>
          <a:xfrm>
            <a:off x="1219200" y="609600"/>
            <a:ext cx="10972800" cy="1143000"/>
          </a:xfrm>
        </p:spPr>
        <p:txBody>
          <a:bodyPr/>
          <a:lstStyle>
            <a:lvl1pPr algn="ctr">
              <a:defRPr/>
            </a:lvl1pPr>
          </a:lstStyle>
          <a:p>
            <a:r>
              <a:rPr lang="en-US" dirty="0"/>
              <a:t>Click to edit Master title style</a:t>
            </a:r>
          </a:p>
        </p:txBody>
      </p:sp>
      <p:sp>
        <p:nvSpPr>
          <p:cNvPr id="3" name="Content Placeholder 2"/>
          <p:cNvSpPr>
            <a:spLocks noGrp="1"/>
          </p:cNvSpPr>
          <p:nvPr>
            <p:ph idx="1"/>
          </p:nvPr>
        </p:nvSpPr>
        <p:spPr>
          <a:xfrm>
            <a:off x="2336800" y="1876425"/>
            <a:ext cx="9347200" cy="45243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3"/>
          <p:cNvSpPr>
            <a:spLocks noGrp="1"/>
          </p:cNvSpPr>
          <p:nvPr>
            <p:ph type="ftr" sz="quarter" idx="10"/>
          </p:nvPr>
        </p:nvSpPr>
        <p:spPr>
          <a:xfrm>
            <a:off x="2336800" y="6400800"/>
            <a:ext cx="8534400" cy="457200"/>
          </a:xfrm>
        </p:spPr>
        <p:txBody>
          <a:bodyPr/>
          <a:lstStyle>
            <a:lvl1pPr>
              <a:defRPr sz="1050" b="1">
                <a:latin typeface="+mn-lt"/>
              </a:defRPr>
            </a:lvl1pPr>
          </a:lstStyle>
          <a:p>
            <a:pPr algn="ctr">
              <a:defRPr/>
            </a:pPr>
            <a:r>
              <a:rPr lang="en-US" dirty="0"/>
              <a:t>Copyright © 2020 by CANDLE, Inc. The Reality Tour© is a National project by CANDLE, Inc. </a:t>
            </a:r>
          </a:p>
          <a:p>
            <a:pPr algn="ctr">
              <a:defRPr/>
            </a:pPr>
            <a:r>
              <a:rPr lang="en-US" dirty="0"/>
              <a:t>All rights reserved. candleinc.org</a:t>
            </a:r>
          </a:p>
        </p:txBody>
      </p:sp>
      <p:sp>
        <p:nvSpPr>
          <p:cNvPr id="9" name="Slide Number Placeholder 4"/>
          <p:cNvSpPr>
            <a:spLocks noGrp="1"/>
          </p:cNvSpPr>
          <p:nvPr>
            <p:ph type="sldNum" sz="quarter" idx="11"/>
          </p:nvPr>
        </p:nvSpPr>
        <p:spPr>
          <a:xfrm>
            <a:off x="10871200" y="6400800"/>
            <a:ext cx="812800" cy="457200"/>
          </a:xfrm>
        </p:spPr>
        <p:txBody>
          <a:bodyPr/>
          <a:lstStyle>
            <a:lvl1pPr>
              <a:defRPr/>
            </a:lvl1pPr>
          </a:lstStyle>
          <a:p>
            <a:pPr>
              <a:defRPr/>
            </a:pPr>
            <a:fld id="{8C576FC0-4347-4292-9739-4B04B72AFB36}" type="slidenum">
              <a:rPr lang="en-US"/>
              <a:pPr>
                <a:defRPr/>
              </a:pPr>
              <a:t>‹#›</a:t>
            </a:fld>
            <a:endParaRPr lang="en-US" dirty="0"/>
          </a:p>
        </p:txBody>
      </p:sp>
      <p:sp>
        <p:nvSpPr>
          <p:cNvPr id="4" name="Rectangle 2"/>
          <p:cNvSpPr>
            <a:spLocks noChangeArrowheads="1"/>
          </p:cNvSpPr>
          <p:nvPr/>
        </p:nvSpPr>
        <p:spPr bwMode="auto">
          <a:xfrm>
            <a:off x="406400" y="1588"/>
            <a:ext cx="1930400" cy="6856413"/>
          </a:xfrm>
          <a:prstGeom prst="rect">
            <a:avLst/>
          </a:prstGeom>
          <a:gradFill rotWithShape="0">
            <a:gsLst>
              <a:gs pos="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a:defRPr/>
            </a:pPr>
            <a:endParaRPr kumimoji="1" lang="en-US" sz="2400" dirty="0"/>
          </a:p>
        </p:txBody>
      </p:sp>
      <p:sp>
        <p:nvSpPr>
          <p:cNvPr id="5" name="Rectangle 3"/>
          <p:cNvSpPr>
            <a:spLocks noChangeArrowheads="1"/>
          </p:cNvSpPr>
          <p:nvPr/>
        </p:nvSpPr>
        <p:spPr bwMode="auto">
          <a:xfrm>
            <a:off x="101600" y="1624012"/>
            <a:ext cx="6502400" cy="152400"/>
          </a:xfrm>
          <a:prstGeom prst="rect">
            <a:avLst/>
          </a:prstGeom>
          <a:solidFill>
            <a:schemeClr val="accent1">
              <a:alpha val="50195"/>
            </a:schemeClr>
          </a:solidFill>
          <a:ln w="9525">
            <a:noFill/>
            <a:miter lim="800000"/>
            <a:headEnd/>
            <a:tailEnd/>
          </a:ln>
        </p:spPr>
        <p:txBody>
          <a:bodyPr/>
          <a:lstStyle/>
          <a:p>
            <a:endParaRPr kumimoji="1" lang="en-US" sz="2400" dirty="0"/>
          </a:p>
        </p:txBody>
      </p:sp>
      <p:pic>
        <p:nvPicPr>
          <p:cNvPr id="10" name="Picture 9" descr="A close up of a logo&#10;&#10;Description automatically generated">
            <a:extLst>
              <a:ext uri="{FF2B5EF4-FFF2-40B4-BE49-F238E27FC236}">
                <a16:creationId xmlns:a16="http://schemas.microsoft.com/office/drawing/2014/main" id="{B95F3863-0820-40AE-8E72-A3D04A09228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956" y="5228112"/>
            <a:ext cx="1401288" cy="1401288"/>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7" name="Rectangle 5"/>
          <p:cNvSpPr>
            <a:spLocks noChangeArrowheads="1"/>
          </p:cNvSpPr>
          <p:nvPr/>
        </p:nvSpPr>
        <p:spPr bwMode="auto">
          <a:xfrm>
            <a:off x="1928284" y="762000"/>
            <a:ext cx="10261600"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kumimoji="1" lang="en-US" sz="2400" dirty="0"/>
          </a:p>
        </p:txBody>
      </p:sp>
      <p:sp>
        <p:nvSpPr>
          <p:cNvPr id="2" name="Title 1"/>
          <p:cNvSpPr>
            <a:spLocks noGrp="1"/>
          </p:cNvSpPr>
          <p:nvPr>
            <p:ph type="title"/>
          </p:nvPr>
        </p:nvSpPr>
        <p:spPr>
          <a:xfrm>
            <a:off x="1930400" y="609600"/>
            <a:ext cx="10261600" cy="1143000"/>
          </a:xfrm>
        </p:spPr>
        <p:txBody>
          <a:bodyPr/>
          <a:lstStyle>
            <a:lvl1pPr algn="ctr">
              <a:defRPr/>
            </a:lvl1pPr>
          </a:lstStyle>
          <a:p>
            <a:r>
              <a:rPr lang="en-US" dirty="0"/>
              <a:t>Click to edit Master title style</a:t>
            </a:r>
          </a:p>
        </p:txBody>
      </p:sp>
      <p:sp>
        <p:nvSpPr>
          <p:cNvPr id="3" name="Content Placeholder 2"/>
          <p:cNvSpPr>
            <a:spLocks noGrp="1"/>
          </p:cNvSpPr>
          <p:nvPr>
            <p:ph idx="1"/>
          </p:nvPr>
        </p:nvSpPr>
        <p:spPr>
          <a:xfrm>
            <a:off x="1930400" y="1876425"/>
            <a:ext cx="9753600" cy="45243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3"/>
          <p:cNvSpPr>
            <a:spLocks noGrp="1"/>
          </p:cNvSpPr>
          <p:nvPr>
            <p:ph type="ftr" sz="quarter" idx="10"/>
          </p:nvPr>
        </p:nvSpPr>
        <p:spPr>
          <a:xfrm>
            <a:off x="1930400" y="6400800"/>
            <a:ext cx="8940800" cy="457200"/>
          </a:xfrm>
        </p:spPr>
        <p:txBody>
          <a:bodyPr/>
          <a:lstStyle>
            <a:lvl1pPr>
              <a:defRPr sz="1050" b="1">
                <a:latin typeface="+mn-lt"/>
              </a:defRPr>
            </a:lvl1pPr>
          </a:lstStyle>
          <a:p>
            <a:pPr algn="ctr">
              <a:defRPr/>
            </a:pPr>
            <a:r>
              <a:rPr lang="en-US" dirty="0"/>
              <a:t>Copyright © 2020 by CANDLE, Inc. The Reality Tour© is a National project by CANDLE, Inc. </a:t>
            </a:r>
          </a:p>
          <a:p>
            <a:pPr algn="ctr">
              <a:defRPr/>
            </a:pPr>
            <a:r>
              <a:rPr lang="en-US" dirty="0"/>
              <a:t>All rights reserved. candleinc.org</a:t>
            </a:r>
          </a:p>
        </p:txBody>
      </p:sp>
      <p:sp>
        <p:nvSpPr>
          <p:cNvPr id="9" name="Slide Number Placeholder 4"/>
          <p:cNvSpPr>
            <a:spLocks noGrp="1"/>
          </p:cNvSpPr>
          <p:nvPr>
            <p:ph type="sldNum" sz="quarter" idx="11"/>
          </p:nvPr>
        </p:nvSpPr>
        <p:spPr>
          <a:xfrm>
            <a:off x="10871200" y="6400800"/>
            <a:ext cx="812800" cy="457200"/>
          </a:xfrm>
        </p:spPr>
        <p:txBody>
          <a:bodyPr/>
          <a:lstStyle>
            <a:lvl1pPr>
              <a:defRPr/>
            </a:lvl1pPr>
          </a:lstStyle>
          <a:p>
            <a:pPr>
              <a:defRPr/>
            </a:pPr>
            <a:fld id="{8C576FC0-4347-4292-9739-4B04B72AFB36}" type="slidenum">
              <a:rPr lang="en-US"/>
              <a:pPr>
                <a:defRPr/>
              </a:pPr>
              <a:t>‹#›</a:t>
            </a:fld>
            <a:endParaRPr lang="en-US" dirty="0"/>
          </a:p>
        </p:txBody>
      </p:sp>
      <p:sp>
        <p:nvSpPr>
          <p:cNvPr id="4" name="Rectangle 2"/>
          <p:cNvSpPr>
            <a:spLocks noChangeArrowheads="1"/>
          </p:cNvSpPr>
          <p:nvPr/>
        </p:nvSpPr>
        <p:spPr bwMode="auto">
          <a:xfrm>
            <a:off x="0" y="1588"/>
            <a:ext cx="1930400" cy="6856413"/>
          </a:xfrm>
          <a:prstGeom prst="rect">
            <a:avLst/>
          </a:prstGeom>
          <a:gradFill rotWithShape="0">
            <a:gsLst>
              <a:gs pos="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a:defRPr/>
            </a:pPr>
            <a:endParaRPr kumimoji="1" lang="en-US" sz="2400" dirty="0"/>
          </a:p>
        </p:txBody>
      </p:sp>
      <p:sp>
        <p:nvSpPr>
          <p:cNvPr id="5" name="Rectangle 3"/>
          <p:cNvSpPr>
            <a:spLocks noChangeArrowheads="1"/>
          </p:cNvSpPr>
          <p:nvPr/>
        </p:nvSpPr>
        <p:spPr bwMode="auto">
          <a:xfrm>
            <a:off x="304800" y="1624012"/>
            <a:ext cx="6502400" cy="152400"/>
          </a:xfrm>
          <a:prstGeom prst="rect">
            <a:avLst/>
          </a:prstGeom>
          <a:solidFill>
            <a:schemeClr val="accent1">
              <a:alpha val="50195"/>
            </a:schemeClr>
          </a:solidFill>
          <a:ln w="9525">
            <a:noFill/>
            <a:miter lim="800000"/>
            <a:headEnd/>
            <a:tailEnd/>
          </a:ln>
        </p:spPr>
        <p:txBody>
          <a:bodyPr/>
          <a:lstStyle/>
          <a:p>
            <a:endParaRPr kumimoji="1" lang="en-US" sz="2400" dirty="0"/>
          </a:p>
        </p:txBody>
      </p:sp>
    </p:spTree>
    <p:extLst>
      <p:ext uri="{BB962C8B-B14F-4D97-AF65-F5344CB8AC3E}">
        <p14:creationId xmlns:p14="http://schemas.microsoft.com/office/powerpoint/2010/main" val="3724063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30" name="Rectangle 6"/>
          <p:cNvSpPr>
            <a:spLocks noGrp="1" noChangeArrowheads="1"/>
          </p:cNvSpPr>
          <p:nvPr>
            <p:ph type="title"/>
          </p:nvPr>
        </p:nvSpPr>
        <p:spPr bwMode="auto">
          <a:xfrm>
            <a:off x="914400" y="609600"/>
            <a:ext cx="103632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dirty="0"/>
              <a:t>Click to edit Master title style</a:t>
            </a:r>
          </a:p>
        </p:txBody>
      </p:sp>
      <p:sp>
        <p:nvSpPr>
          <p:cNvPr id="1027" name="Rectangle 7"/>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3"/>
          <p:cNvSpPr>
            <a:spLocks noGrp="1"/>
          </p:cNvSpPr>
          <p:nvPr>
            <p:ph type="ftr" sz="quarter" idx="3"/>
          </p:nvPr>
        </p:nvSpPr>
        <p:spPr bwMode="auto">
          <a:xfrm>
            <a:off x="914400" y="6096000"/>
            <a:ext cx="9550400" cy="457200"/>
          </a:xfrm>
          <a:prstGeom prst="rect">
            <a:avLst/>
          </a:prstGeom>
          <a:ln>
            <a:miter lim="800000"/>
            <a:headEnd/>
            <a:tailEnd/>
          </a:ln>
        </p:spPr>
        <p:txBody>
          <a:bodyPr vert="horz" wrap="square" lIns="92075" tIns="46038" rIns="92075" bIns="46038" numCol="1" anchor="ctr" anchorCtr="0" compatLnSpc="1">
            <a:prstTxWarp prst="textNoShape">
              <a:avLst/>
            </a:prstTxWarp>
          </a:bodyPr>
          <a:lstStyle>
            <a:lvl1pPr eaLnBrk="0" hangingPunct="0">
              <a:defRPr sz="1050">
                <a:latin typeface="+mn-lt"/>
                <a:cs typeface="Arial" charset="0"/>
              </a:defRPr>
            </a:lvl1pPr>
          </a:lstStyle>
          <a:p>
            <a:pPr algn="ctr">
              <a:defRPr/>
            </a:pPr>
            <a:r>
              <a:rPr lang="en-US" dirty="0"/>
              <a:t>Copyright © 2020 by CANDLE, Inc. The Reality Tour© is a National project by CANDLE, Inc. All rights reserved. candleinc.org</a:t>
            </a:r>
          </a:p>
        </p:txBody>
      </p:sp>
      <p:sp>
        <p:nvSpPr>
          <p:cNvPr id="11" name="Slide Number Placeholder 4"/>
          <p:cNvSpPr>
            <a:spLocks noGrp="1"/>
          </p:cNvSpPr>
          <p:nvPr>
            <p:ph type="sldNum" sz="quarter" idx="4"/>
          </p:nvPr>
        </p:nvSpPr>
        <p:spPr bwMode="auto">
          <a:xfrm>
            <a:off x="10464800" y="6096000"/>
            <a:ext cx="812800" cy="457200"/>
          </a:xfrm>
          <a:prstGeom prst="rect">
            <a:avLst/>
          </a:prstGeom>
          <a:ln>
            <a:miter lim="800000"/>
            <a:headEnd/>
            <a:tailEnd/>
          </a:ln>
        </p:spPr>
        <p:txBody>
          <a:bodyPr vert="horz" wrap="none" lIns="92075" tIns="46038" rIns="92075" bIns="46038" numCol="1" anchor="ctr" anchorCtr="0" compatLnSpc="1">
            <a:prstTxWarp prst="textNoShape">
              <a:avLst/>
            </a:prstTxWarp>
          </a:bodyPr>
          <a:lstStyle>
            <a:lvl1pPr algn="r">
              <a:defRPr sz="1400"/>
            </a:lvl1pPr>
          </a:lstStyle>
          <a:p>
            <a:pPr>
              <a:defRPr/>
            </a:pPr>
            <a:fld id="{F4755E2F-1629-4954-896D-5374FF1C5969}" type="slidenum">
              <a:rPr lang="en-US" smtClean="0"/>
              <a:pPr>
                <a:defRPr/>
              </a:pPr>
              <a:t>‹#›</a:t>
            </a:fld>
            <a:endParaRPr lang="en-US" dirty="0"/>
          </a:p>
        </p:txBody>
      </p:sp>
    </p:spTree>
  </p:cSld>
  <p:clrMap bg1="dk1" tx1="lt1" bg2="dk2" tx2="lt2" accent1="accent1" accent2="accent2" accent3="accent3" accent4="accent4" accent5="accent5" accent6="accent6" hlink="hlink" folHlink="folHlink"/>
  <p:sldLayoutIdLst>
    <p:sldLayoutId id="2147483747" r:id="rId1"/>
    <p:sldLayoutId id="2147483748"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rtl="0" eaLnBrk="0" fontAlgn="base" hangingPunct="0">
        <a:spcBef>
          <a:spcPct val="0"/>
        </a:spcBef>
        <a:spcAft>
          <a:spcPct val="0"/>
        </a:spcAft>
        <a:defRPr sz="4400" b="1">
          <a:solidFill>
            <a:schemeClr val="tx1"/>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tx1"/>
        </a:buClr>
        <a:buSzPct val="100000"/>
        <a:buFont typeface="Arial" panose="020B0604020202020204" pitchFamily="34" charset="0"/>
        <a:buChar char="•"/>
        <a:defRPr sz="3200" b="1">
          <a:solidFill>
            <a:schemeClr val="tx1"/>
          </a:solidFill>
          <a:latin typeface="+mn-lt"/>
          <a:ea typeface="+mn-ea"/>
          <a:cs typeface="+mn-cs"/>
        </a:defRPr>
      </a:lvl1pPr>
      <a:lvl2pPr marL="971550" indent="-514350" algn="l" rtl="0" eaLnBrk="0" fontAlgn="base" hangingPunct="0">
        <a:spcBef>
          <a:spcPct val="20000"/>
        </a:spcBef>
        <a:spcAft>
          <a:spcPct val="0"/>
        </a:spcAft>
        <a:buClr>
          <a:schemeClr val="tx1"/>
        </a:buClr>
        <a:buFont typeface="+mj-lt"/>
        <a:buAutoNum type="alphaUcPeriod"/>
        <a:defRPr sz="2800" b="1">
          <a:solidFill>
            <a:schemeClr val="tx1"/>
          </a:solidFill>
          <a:latin typeface="+mn-lt"/>
        </a:defRPr>
      </a:lvl2pPr>
      <a:lvl3pPr marL="1428750" indent="-514350" algn="l" rtl="0" eaLnBrk="0" fontAlgn="base" hangingPunct="0">
        <a:spcBef>
          <a:spcPct val="20000"/>
        </a:spcBef>
        <a:spcAft>
          <a:spcPct val="0"/>
        </a:spcAft>
        <a:buClr>
          <a:schemeClr val="tx1"/>
        </a:buClr>
        <a:buFont typeface="+mj-lt"/>
        <a:buAutoNum type="romanUcPeriod"/>
        <a:defRPr sz="2400" b="1">
          <a:solidFill>
            <a:schemeClr val="tx1"/>
          </a:solidFill>
          <a:latin typeface="+mn-lt"/>
        </a:defRPr>
      </a:lvl3pPr>
      <a:lvl4pPr marL="1828800" indent="-457200" algn="l" rtl="0" eaLnBrk="0" fontAlgn="base" hangingPunct="0">
        <a:spcBef>
          <a:spcPct val="20000"/>
        </a:spcBef>
        <a:spcAft>
          <a:spcPct val="0"/>
        </a:spcAft>
        <a:buClr>
          <a:schemeClr val="tx1"/>
        </a:buClr>
        <a:buFont typeface="+mj-lt"/>
        <a:buAutoNum type="alphaLcPeriod"/>
        <a:defRPr sz="2000" b="1">
          <a:solidFill>
            <a:schemeClr val="tx1"/>
          </a:solidFill>
          <a:latin typeface="+mn-lt"/>
        </a:defRPr>
      </a:lvl4pPr>
      <a:lvl5pPr marL="2343150" indent="-514350" algn="l" rtl="0" eaLnBrk="0" fontAlgn="base" hangingPunct="0">
        <a:spcBef>
          <a:spcPct val="20000"/>
        </a:spcBef>
        <a:spcAft>
          <a:spcPct val="0"/>
        </a:spcAft>
        <a:buClr>
          <a:schemeClr val="tx1"/>
        </a:buClr>
        <a:buFont typeface="+mj-lt"/>
        <a:buAutoNum type="romanLcPeriod"/>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ideo" Target="https://www.youtube.com/embed/IsHsZliVgy0?feature=oembed" TargetMode="External"/><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ideo" Target="https://www.youtube.com/embed/jj4maao-9XI?feature=oembed" TargetMode="External"/><Relationship Id="rId4" Type="http://schemas.openxmlformats.org/officeDocument/2006/relationships/image" Target="../media/image12.jpe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my.clevelandclinic.org/health/diseases/15742-inhalant-abuse"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hyperlink" Target="https://bit.ly/3GlLOe7"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8.jpg"/><Relationship Id="rId5" Type="http://schemas.openxmlformats.org/officeDocument/2006/relationships/image" Target="../media/image4.png"/><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ideo" Target="https://www.youtube.com/embed/acOF7ZGt4ng?feature=oembed" TargetMode="Externa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ideo" Target="https://www.youtube.com/embed/392jFOsvpoQ?feature=oembed" TargetMode="Externa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b="1" dirty="0">
                <a:latin typeface="+mj-lt"/>
              </a:rPr>
              <a:t>Welcome:  Educators Toolkit</a:t>
            </a:r>
          </a:p>
        </p:txBody>
      </p:sp>
      <p:pic>
        <p:nvPicPr>
          <p:cNvPr id="9" name="Content Placeholder 8" descr="A close up of a logo&#10;&#10;Description automatically generated">
            <a:extLst>
              <a:ext uri="{FF2B5EF4-FFF2-40B4-BE49-F238E27FC236}">
                <a16:creationId xmlns:a16="http://schemas.microsoft.com/office/drawing/2014/main" id="{5309DBAD-FC39-4FCB-8014-9BBBC8590A0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05446" y="2029257"/>
            <a:ext cx="4270663" cy="3135024"/>
          </a:xfrm>
        </p:spPr>
      </p:pic>
      <p:sp>
        <p:nvSpPr>
          <p:cNvPr id="4" name="TextBox 3">
            <a:extLst>
              <a:ext uri="{FF2B5EF4-FFF2-40B4-BE49-F238E27FC236}">
                <a16:creationId xmlns:a16="http://schemas.microsoft.com/office/drawing/2014/main" id="{0D4F5F86-39FF-4DBE-B5E8-E2DBECB153E9}"/>
              </a:ext>
            </a:extLst>
          </p:cNvPr>
          <p:cNvSpPr txBox="1"/>
          <p:nvPr/>
        </p:nvSpPr>
        <p:spPr>
          <a:xfrm>
            <a:off x="6941368" y="2486625"/>
            <a:ext cx="4416137" cy="3416320"/>
          </a:xfrm>
          <a:prstGeom prst="rect">
            <a:avLst/>
          </a:prstGeom>
          <a:noFill/>
        </p:spPr>
        <p:txBody>
          <a:bodyPr wrap="square" rtlCol="0">
            <a:spAutoFit/>
          </a:bodyPr>
          <a:lstStyle/>
          <a:p>
            <a:r>
              <a:rPr lang="en-US" sz="2800" b="1" dirty="0">
                <a:latin typeface="+mn-lt"/>
              </a:rPr>
              <a:t>CANDLE, Inc./Reality Tour</a:t>
            </a:r>
          </a:p>
          <a:p>
            <a:r>
              <a:rPr lang="en-US" sz="2800" b="1" dirty="0">
                <a:latin typeface="+mn-lt"/>
              </a:rPr>
              <a:t>Nonprofit Leader For:</a:t>
            </a:r>
          </a:p>
          <a:p>
            <a:endParaRPr lang="en-US" sz="2800" b="1" dirty="0">
              <a:latin typeface="+mn-lt"/>
            </a:endParaRPr>
          </a:p>
          <a:p>
            <a:r>
              <a:rPr lang="en-US" sz="2800" b="1" dirty="0">
                <a:latin typeface="+mn-lt"/>
              </a:rPr>
              <a:t>Innovative &amp; Contemporary</a:t>
            </a:r>
          </a:p>
          <a:p>
            <a:r>
              <a:rPr lang="en-US" sz="2800" b="1" dirty="0">
                <a:latin typeface="+mn-lt"/>
              </a:rPr>
              <a:t>          Drug Prevention </a:t>
            </a:r>
          </a:p>
          <a:p>
            <a:r>
              <a:rPr lang="en-US" sz="2800" b="1" dirty="0">
                <a:latin typeface="+mn-lt"/>
              </a:rPr>
              <a:t>      Education Resources </a:t>
            </a:r>
            <a:r>
              <a:rPr lang="en-US" dirty="0">
                <a:latin typeface="+mn-lt"/>
              </a:rPr>
              <a:t>  </a:t>
            </a:r>
          </a:p>
          <a:p>
            <a:endParaRPr lang="en-US" dirty="0">
              <a:latin typeface="+mn-lt"/>
            </a:endParaRPr>
          </a:p>
          <a:p>
            <a:r>
              <a:rPr lang="en-US">
                <a:latin typeface="+mn-lt"/>
              </a:rPr>
              <a:t>                 www.CANDLEinc.org </a:t>
            </a:r>
            <a:endParaRPr lang="en-US" dirty="0">
              <a:latin typeface="+mn-lt"/>
            </a:endParaRPr>
          </a:p>
        </p:txBody>
      </p:sp>
      <p:sp>
        <p:nvSpPr>
          <p:cNvPr id="5" name="TextBox 4">
            <a:extLst>
              <a:ext uri="{FF2B5EF4-FFF2-40B4-BE49-F238E27FC236}">
                <a16:creationId xmlns:a16="http://schemas.microsoft.com/office/drawing/2014/main" id="{8C6D38BD-8436-4E65-81D0-3C4737DB2EA9}"/>
              </a:ext>
            </a:extLst>
          </p:cNvPr>
          <p:cNvSpPr txBox="1"/>
          <p:nvPr/>
        </p:nvSpPr>
        <p:spPr>
          <a:xfrm>
            <a:off x="3553691" y="6151418"/>
            <a:ext cx="7672613" cy="523220"/>
          </a:xfrm>
          <a:prstGeom prst="rect">
            <a:avLst/>
          </a:prstGeom>
          <a:noFill/>
        </p:spPr>
        <p:txBody>
          <a:bodyPr wrap="none" rtlCol="0">
            <a:spAutoFit/>
          </a:bodyPr>
          <a:lstStyle/>
          <a:p>
            <a:r>
              <a:rPr lang="en-US" sz="2800" b="1" dirty="0">
                <a:latin typeface="+mn-lt"/>
              </a:rPr>
              <a:t>       Resources for Communities, Schools &amp; Parents</a:t>
            </a:r>
          </a:p>
        </p:txBody>
      </p:sp>
    </p:spTree>
    <p:extLst>
      <p:ext uri="{BB962C8B-B14F-4D97-AF65-F5344CB8AC3E}">
        <p14:creationId xmlns:p14="http://schemas.microsoft.com/office/powerpoint/2010/main" val="2382403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45240-95E9-41B2-8D39-3C078FDD7858}"/>
              </a:ext>
            </a:extLst>
          </p:cNvPr>
          <p:cNvSpPr>
            <a:spLocks noGrp="1"/>
          </p:cNvSpPr>
          <p:nvPr>
            <p:ph type="title"/>
          </p:nvPr>
        </p:nvSpPr>
        <p:spPr/>
        <p:txBody>
          <a:bodyPr/>
          <a:lstStyle/>
          <a:p>
            <a:r>
              <a:rPr lang="en-US" dirty="0"/>
              <a:t>Effects Can Last a Lifetime</a:t>
            </a:r>
          </a:p>
        </p:txBody>
      </p:sp>
      <p:sp>
        <p:nvSpPr>
          <p:cNvPr id="4" name="Slide Number Placeholder 3">
            <a:extLst>
              <a:ext uri="{FF2B5EF4-FFF2-40B4-BE49-F238E27FC236}">
                <a16:creationId xmlns:a16="http://schemas.microsoft.com/office/drawing/2014/main" id="{EA2B2F9A-45F1-4393-98A9-944C4E4692A6}"/>
              </a:ext>
            </a:extLst>
          </p:cNvPr>
          <p:cNvSpPr>
            <a:spLocks noGrp="1"/>
          </p:cNvSpPr>
          <p:nvPr>
            <p:ph type="sldNum" sz="quarter" idx="11"/>
          </p:nvPr>
        </p:nvSpPr>
        <p:spPr/>
        <p:txBody>
          <a:bodyPr/>
          <a:lstStyle/>
          <a:p>
            <a:pPr>
              <a:defRPr/>
            </a:pPr>
            <a:fld id="{8C576FC0-4347-4292-9739-4B04B72AFB36}" type="slidenum">
              <a:rPr lang="en-US" smtClean="0"/>
              <a:pPr>
                <a:defRPr/>
              </a:pPr>
              <a:t>10</a:t>
            </a:fld>
            <a:endParaRPr lang="en-US" dirty="0"/>
          </a:p>
        </p:txBody>
      </p:sp>
      <p:pic>
        <p:nvPicPr>
          <p:cNvPr id="6" name="Online Media 5" title="The Dangers of Whippets Drug Use | Reality Tour #shorts">
            <a:hlinkClick r:id="" action="ppaction://media"/>
            <a:extLst>
              <a:ext uri="{FF2B5EF4-FFF2-40B4-BE49-F238E27FC236}">
                <a16:creationId xmlns:a16="http://schemas.microsoft.com/office/drawing/2014/main" id="{0D75A13A-C11D-493C-BD23-B7EFD2ED309B}"/>
              </a:ext>
            </a:extLst>
          </p:cNvPr>
          <p:cNvPicPr>
            <a:picLocks noGrp="1" noRot="1" noChangeAspect="1"/>
          </p:cNvPicPr>
          <p:nvPr>
            <p:ph idx="1"/>
            <a:videoFile r:link="rId1"/>
          </p:nvPr>
        </p:nvPicPr>
        <p:blipFill>
          <a:blip r:embed="rId4"/>
          <a:stretch>
            <a:fillRect/>
          </a:stretch>
        </p:blipFill>
        <p:spPr>
          <a:xfrm>
            <a:off x="2803525" y="1876425"/>
            <a:ext cx="8007350" cy="4524375"/>
          </a:xfrm>
          <a:prstGeom prst="rect">
            <a:avLst/>
          </a:prstGeom>
        </p:spPr>
      </p:pic>
    </p:spTree>
    <p:extLst>
      <p:ext uri="{BB962C8B-B14F-4D97-AF65-F5344CB8AC3E}">
        <p14:creationId xmlns:p14="http://schemas.microsoft.com/office/powerpoint/2010/main" val="1835775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D8ECA-C51A-4E7C-938C-D3E3B73C2548}"/>
              </a:ext>
            </a:extLst>
          </p:cNvPr>
          <p:cNvSpPr>
            <a:spLocks noGrp="1"/>
          </p:cNvSpPr>
          <p:nvPr>
            <p:ph type="title"/>
          </p:nvPr>
        </p:nvSpPr>
        <p:spPr/>
        <p:txBody>
          <a:bodyPr/>
          <a:lstStyle/>
          <a:p>
            <a:r>
              <a:rPr lang="en-US" dirty="0"/>
              <a:t>Addiction &amp; the Brain</a:t>
            </a:r>
          </a:p>
        </p:txBody>
      </p:sp>
      <p:pic>
        <p:nvPicPr>
          <p:cNvPr id="5" name="Online Media 4" title="Addiction and the Brain">
            <a:hlinkClick r:id="" action="ppaction://media"/>
            <a:extLst>
              <a:ext uri="{FF2B5EF4-FFF2-40B4-BE49-F238E27FC236}">
                <a16:creationId xmlns:a16="http://schemas.microsoft.com/office/drawing/2014/main" id="{9680DB1A-9756-4D60-A3CD-65F5B0E8F9BB}"/>
              </a:ext>
            </a:extLst>
          </p:cNvPr>
          <p:cNvPicPr>
            <a:picLocks noGrp="1" noRot="1" noChangeAspect="1"/>
          </p:cNvPicPr>
          <p:nvPr>
            <p:ph idx="1"/>
            <a:videoFile r:link="rId1"/>
          </p:nvPr>
        </p:nvPicPr>
        <p:blipFill>
          <a:blip r:embed="rId4"/>
          <a:stretch>
            <a:fillRect/>
          </a:stretch>
        </p:blipFill>
        <p:spPr>
          <a:xfrm>
            <a:off x="2803525" y="1876425"/>
            <a:ext cx="8007350" cy="4908839"/>
          </a:xfrm>
          <a:prstGeom prst="rect">
            <a:avLst/>
          </a:prstGeom>
        </p:spPr>
      </p:pic>
      <p:sp>
        <p:nvSpPr>
          <p:cNvPr id="4" name="Slide Number Placeholder 3">
            <a:extLst>
              <a:ext uri="{FF2B5EF4-FFF2-40B4-BE49-F238E27FC236}">
                <a16:creationId xmlns:a16="http://schemas.microsoft.com/office/drawing/2014/main" id="{FDC65181-D626-4210-BE79-2017D243D807}"/>
              </a:ext>
            </a:extLst>
          </p:cNvPr>
          <p:cNvSpPr>
            <a:spLocks noGrp="1"/>
          </p:cNvSpPr>
          <p:nvPr>
            <p:ph type="sldNum" sz="quarter" idx="11"/>
          </p:nvPr>
        </p:nvSpPr>
        <p:spPr/>
        <p:txBody>
          <a:bodyPr/>
          <a:lstStyle/>
          <a:p>
            <a:pPr>
              <a:defRPr/>
            </a:pPr>
            <a:fld id="{8C576FC0-4347-4292-9739-4B04B72AFB36}" type="slidenum">
              <a:rPr lang="en-US" smtClean="0"/>
              <a:pPr>
                <a:defRPr/>
              </a:pPr>
              <a:t>11</a:t>
            </a:fld>
            <a:endParaRPr lang="en-US" dirty="0"/>
          </a:p>
        </p:txBody>
      </p:sp>
    </p:spTree>
    <p:extLst>
      <p:ext uri="{BB962C8B-B14F-4D97-AF65-F5344CB8AC3E}">
        <p14:creationId xmlns:p14="http://schemas.microsoft.com/office/powerpoint/2010/main" val="134100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714464"/>
            <a:ext cx="8229600" cy="809536"/>
          </a:xfrm>
        </p:spPr>
        <p:txBody>
          <a:bodyPr/>
          <a:lstStyle/>
          <a:p>
            <a:r>
              <a:rPr lang="en-US" sz="4000" dirty="0"/>
              <a:t>Cautions for Active User Encounter</a:t>
            </a:r>
          </a:p>
        </p:txBody>
      </p:sp>
      <p:sp>
        <p:nvSpPr>
          <p:cNvPr id="4" name="Slide Number Placeholder 3"/>
          <p:cNvSpPr>
            <a:spLocks noGrp="1"/>
          </p:cNvSpPr>
          <p:nvPr>
            <p:ph type="sldNum" sz="quarter" idx="11"/>
          </p:nvPr>
        </p:nvSpPr>
        <p:spPr/>
        <p:txBody>
          <a:bodyPr/>
          <a:lstStyle/>
          <a:p>
            <a:pPr>
              <a:defRPr/>
            </a:pPr>
            <a:fld id="{8C576FC0-4347-4292-9739-4B04B72AFB36}" type="slidenum">
              <a:rPr lang="en-US" smtClean="0"/>
              <a:pPr>
                <a:defRPr/>
              </a:pPr>
              <a:t>12</a:t>
            </a:fld>
            <a:endParaRPr lang="en-US" dirty="0"/>
          </a:p>
        </p:txBody>
      </p:sp>
      <p:sp>
        <p:nvSpPr>
          <p:cNvPr id="7" name="TextBox 6"/>
          <p:cNvSpPr txBox="1"/>
          <p:nvPr/>
        </p:nvSpPr>
        <p:spPr>
          <a:xfrm>
            <a:off x="12573000" y="1213873"/>
            <a:ext cx="2690145" cy="461665"/>
          </a:xfrm>
          <a:prstGeom prst="rect">
            <a:avLst/>
          </a:prstGeom>
          <a:noFill/>
        </p:spPr>
        <p:txBody>
          <a:bodyPr wrap="square" rtlCol="0">
            <a:spAutoFit/>
          </a:bodyPr>
          <a:lstStyle/>
          <a:p>
            <a:r>
              <a:rPr lang="en-US" dirty="0">
                <a:latin typeface="+mn-lt"/>
              </a:rPr>
              <a:t>  </a:t>
            </a:r>
          </a:p>
        </p:txBody>
      </p:sp>
      <p:sp>
        <p:nvSpPr>
          <p:cNvPr id="12" name="Rectangle 11">
            <a:extLst>
              <a:ext uri="{FF2B5EF4-FFF2-40B4-BE49-F238E27FC236}">
                <a16:creationId xmlns:a16="http://schemas.microsoft.com/office/drawing/2014/main" id="{4CAACE2C-1E0A-491E-A348-6734BE0F6038}"/>
              </a:ext>
            </a:extLst>
          </p:cNvPr>
          <p:cNvSpPr/>
          <p:nvPr/>
        </p:nvSpPr>
        <p:spPr bwMode="auto">
          <a:xfrm>
            <a:off x="657171" y="5313730"/>
            <a:ext cx="1463040" cy="1280160"/>
          </a:xfrm>
          <a:prstGeom prst="rect">
            <a:avLst/>
          </a:prstGeom>
          <a:solidFill>
            <a:srgbClr val="000708"/>
          </a:solidFill>
          <a:ln w="12700" cap="sq"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pic>
        <p:nvPicPr>
          <p:cNvPr id="13" name="Picture 12" descr="Text&#10;&#10;Description automatically generated">
            <a:extLst>
              <a:ext uri="{FF2B5EF4-FFF2-40B4-BE49-F238E27FC236}">
                <a16:creationId xmlns:a16="http://schemas.microsoft.com/office/drawing/2014/main" id="{953A792A-9333-403F-BEBF-38B1039CA05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879" y="5420723"/>
            <a:ext cx="1257623" cy="1066174"/>
          </a:xfrm>
          <a:prstGeom prst="rect">
            <a:avLst/>
          </a:prstGeom>
        </p:spPr>
      </p:pic>
      <p:sp>
        <p:nvSpPr>
          <p:cNvPr id="21" name="TextBox 20">
            <a:extLst>
              <a:ext uri="{FF2B5EF4-FFF2-40B4-BE49-F238E27FC236}">
                <a16:creationId xmlns:a16="http://schemas.microsoft.com/office/drawing/2014/main" id="{B97CEB52-625C-4686-B0E1-565D238A31EE}"/>
              </a:ext>
            </a:extLst>
          </p:cNvPr>
          <p:cNvSpPr txBox="1"/>
          <p:nvPr/>
        </p:nvSpPr>
        <p:spPr>
          <a:xfrm>
            <a:off x="3806456" y="2413591"/>
            <a:ext cx="7616380" cy="4893647"/>
          </a:xfrm>
          <a:prstGeom prst="rect">
            <a:avLst/>
          </a:prstGeom>
          <a:noFill/>
        </p:spPr>
        <p:txBody>
          <a:bodyPr wrap="none" rtlCol="0">
            <a:spAutoFit/>
          </a:bodyPr>
          <a:lstStyle/>
          <a:p>
            <a:r>
              <a:rPr lang="en-US" sz="3600" dirty="0">
                <a:latin typeface="+mn-lt"/>
              </a:rPr>
              <a:t>Do not leave the person alone</a:t>
            </a:r>
          </a:p>
          <a:p>
            <a:r>
              <a:rPr lang="en-US" sz="3600" dirty="0">
                <a:latin typeface="+mn-lt"/>
              </a:rPr>
              <a:t>Do not escalate if agitated*</a:t>
            </a:r>
          </a:p>
          <a:p>
            <a:r>
              <a:rPr lang="en-US" sz="3600" dirty="0">
                <a:latin typeface="+mn-lt"/>
              </a:rPr>
              <a:t>Get person to a safe place </a:t>
            </a:r>
          </a:p>
          <a:p>
            <a:r>
              <a:rPr lang="en-US" sz="3600" dirty="0">
                <a:latin typeface="+mn-lt"/>
              </a:rPr>
              <a:t>Call 911</a:t>
            </a:r>
          </a:p>
          <a:p>
            <a:r>
              <a:rPr lang="en-US" sz="3600" dirty="0">
                <a:latin typeface="+mn-lt"/>
              </a:rPr>
              <a:t>Try to determine the source of inhalant</a:t>
            </a:r>
          </a:p>
          <a:p>
            <a:endParaRPr lang="en-US" sz="3600" dirty="0">
              <a:latin typeface="+mn-lt"/>
            </a:endParaRPr>
          </a:p>
          <a:p>
            <a:r>
              <a:rPr lang="en-US" sz="3200" dirty="0">
                <a:latin typeface="+mn-lt"/>
              </a:rPr>
              <a:t>*</a:t>
            </a:r>
            <a:r>
              <a:rPr lang="en-US" sz="2800" dirty="0">
                <a:latin typeface="+mn-lt"/>
              </a:rPr>
              <a:t>Hallucinations, heart rate symptoms may escalate</a:t>
            </a:r>
          </a:p>
          <a:p>
            <a:r>
              <a:rPr lang="en-US" sz="2800" dirty="0">
                <a:latin typeface="+mn-lt"/>
              </a:rPr>
              <a:t>during an encounter increasing health risk.</a:t>
            </a:r>
          </a:p>
          <a:p>
            <a:endParaRPr lang="en-US" sz="3600" dirty="0">
              <a:latin typeface="+mn-lt"/>
            </a:endParaRPr>
          </a:p>
        </p:txBody>
      </p:sp>
    </p:spTree>
    <p:extLst>
      <p:ext uri="{BB962C8B-B14F-4D97-AF65-F5344CB8AC3E}">
        <p14:creationId xmlns:p14="http://schemas.microsoft.com/office/powerpoint/2010/main" val="39592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762000"/>
            <a:ext cx="8229600" cy="762000"/>
          </a:xfrm>
        </p:spPr>
        <p:txBody>
          <a:bodyPr/>
          <a:lstStyle/>
          <a:p>
            <a:r>
              <a:rPr lang="en-US" dirty="0">
                <a:effectLst>
                  <a:outerShdw blurRad="38100" dist="38100" dir="2700000" algn="tl">
                    <a:srgbClr val="000000">
                      <a:alpha val="43137"/>
                    </a:srgbClr>
                  </a:outerShdw>
                </a:effectLst>
                <a:latin typeface="+mj-lt"/>
              </a:rPr>
              <a:t>Resource for Treatment Providers</a:t>
            </a:r>
          </a:p>
        </p:txBody>
      </p:sp>
      <p:sp>
        <p:nvSpPr>
          <p:cNvPr id="4" name="Slide Number Placeholder 3"/>
          <p:cNvSpPr>
            <a:spLocks noGrp="1"/>
          </p:cNvSpPr>
          <p:nvPr>
            <p:ph type="sldNum" sz="quarter" idx="11"/>
          </p:nvPr>
        </p:nvSpPr>
        <p:spPr/>
        <p:txBody>
          <a:bodyPr/>
          <a:lstStyle/>
          <a:p>
            <a:pPr>
              <a:defRPr/>
            </a:pPr>
            <a:fld id="{8C576FC0-4347-4292-9739-4B04B72AFB36}" type="slidenum">
              <a:rPr lang="en-US" smtClean="0">
                <a:latin typeface="+mn-lt"/>
              </a:rPr>
              <a:pPr>
                <a:defRPr/>
              </a:pPr>
              <a:t>13</a:t>
            </a:fld>
            <a:endParaRPr lang="en-US" dirty="0">
              <a:latin typeface="+mn-lt"/>
            </a:endParaRPr>
          </a:p>
        </p:txBody>
      </p:sp>
      <p:sp>
        <p:nvSpPr>
          <p:cNvPr id="10" name="Rectangle 9">
            <a:extLst>
              <a:ext uri="{FF2B5EF4-FFF2-40B4-BE49-F238E27FC236}">
                <a16:creationId xmlns:a16="http://schemas.microsoft.com/office/drawing/2014/main" id="{2ACE9601-B49C-475C-8849-D4584143D8AE}"/>
              </a:ext>
            </a:extLst>
          </p:cNvPr>
          <p:cNvSpPr/>
          <p:nvPr/>
        </p:nvSpPr>
        <p:spPr>
          <a:xfrm>
            <a:off x="4753115" y="5061233"/>
            <a:ext cx="184731" cy="830997"/>
          </a:xfrm>
          <a:prstGeom prst="rect">
            <a:avLst/>
          </a:prstGeom>
        </p:spPr>
        <p:txBody>
          <a:bodyPr wrap="none">
            <a:spAutoFit/>
          </a:bodyPr>
          <a:lstStyle/>
          <a:p>
            <a:pPr algn="ctr">
              <a:buClr>
                <a:schemeClr val="accent3"/>
              </a:buClr>
            </a:pPr>
            <a:endParaRPr lang="en-US" b="1" dirty="0">
              <a:latin typeface="+mn-lt"/>
            </a:endParaRPr>
          </a:p>
          <a:p>
            <a:pPr algn="ctr">
              <a:buClr>
                <a:schemeClr val="accent3"/>
              </a:buClr>
            </a:pPr>
            <a:endParaRPr lang="en-US" dirty="0">
              <a:latin typeface="+mn-lt"/>
            </a:endParaRPr>
          </a:p>
        </p:txBody>
      </p:sp>
      <p:sp>
        <p:nvSpPr>
          <p:cNvPr id="8" name="Rectangle 7">
            <a:extLst>
              <a:ext uri="{FF2B5EF4-FFF2-40B4-BE49-F238E27FC236}">
                <a16:creationId xmlns:a16="http://schemas.microsoft.com/office/drawing/2014/main" id="{3ED293C6-8FC3-43A2-A6BD-D1F9AB78FB6F}"/>
              </a:ext>
            </a:extLst>
          </p:cNvPr>
          <p:cNvSpPr/>
          <p:nvPr/>
        </p:nvSpPr>
        <p:spPr bwMode="auto">
          <a:xfrm>
            <a:off x="657171" y="5313730"/>
            <a:ext cx="1463040" cy="1280160"/>
          </a:xfrm>
          <a:prstGeom prst="rect">
            <a:avLst/>
          </a:prstGeom>
          <a:solidFill>
            <a:srgbClr val="000606"/>
          </a:solidFill>
          <a:ln w="12700" cap="sq"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pic>
        <p:nvPicPr>
          <p:cNvPr id="9" name="Picture 8" descr="Text&#10;&#10;Description automatically generated">
            <a:extLst>
              <a:ext uri="{FF2B5EF4-FFF2-40B4-BE49-F238E27FC236}">
                <a16:creationId xmlns:a16="http://schemas.microsoft.com/office/drawing/2014/main" id="{168B7FC2-8928-4157-AD76-A22B98AA13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879" y="5420723"/>
            <a:ext cx="1257623" cy="1066174"/>
          </a:xfrm>
          <a:prstGeom prst="rect">
            <a:avLst/>
          </a:prstGeom>
        </p:spPr>
      </p:pic>
      <p:sp>
        <p:nvSpPr>
          <p:cNvPr id="6" name="TextBox 5">
            <a:extLst>
              <a:ext uri="{FF2B5EF4-FFF2-40B4-BE49-F238E27FC236}">
                <a16:creationId xmlns:a16="http://schemas.microsoft.com/office/drawing/2014/main" id="{3A3C50B4-94A1-42AF-8A21-B6F81E88624E}"/>
              </a:ext>
            </a:extLst>
          </p:cNvPr>
          <p:cNvSpPr txBox="1"/>
          <p:nvPr/>
        </p:nvSpPr>
        <p:spPr>
          <a:xfrm>
            <a:off x="3532909" y="2722418"/>
            <a:ext cx="5243915" cy="4524315"/>
          </a:xfrm>
          <a:prstGeom prst="rect">
            <a:avLst/>
          </a:prstGeom>
          <a:noFill/>
        </p:spPr>
        <p:txBody>
          <a:bodyPr wrap="square" rtlCol="0">
            <a:spAutoFit/>
          </a:bodyPr>
          <a:lstStyle/>
          <a:p>
            <a:r>
              <a:rPr lang="en-US" b="1" dirty="0">
                <a:latin typeface="+mn-lt"/>
              </a:rPr>
              <a:t>Dignity, Diversion, Home &amp; Hope</a:t>
            </a:r>
          </a:p>
          <a:p>
            <a:r>
              <a:rPr lang="en-US" b="1" dirty="0">
                <a:latin typeface="+mn-lt"/>
              </a:rPr>
              <a:t>Australia approach to intervention:</a:t>
            </a:r>
          </a:p>
          <a:p>
            <a:endParaRPr lang="en-US" b="1" dirty="0">
              <a:latin typeface="+mn-lt"/>
            </a:endParaRPr>
          </a:p>
          <a:p>
            <a:r>
              <a:rPr lang="en-US" dirty="0">
                <a:latin typeface="+mn-lt"/>
              </a:rPr>
              <a:t>https://www.niaa.gov.au/sites/default/files/publications/YETI_dignity_diversion_home_hope.pdf </a:t>
            </a:r>
          </a:p>
          <a:p>
            <a:endParaRPr lang="en-US" dirty="0">
              <a:latin typeface="+mn-lt"/>
            </a:endParaRPr>
          </a:p>
          <a:p>
            <a:r>
              <a:rPr lang="en-US" b="1" dirty="0">
                <a:latin typeface="+mn-lt"/>
              </a:rPr>
              <a:t>2010 Inhalant Abuse Study</a:t>
            </a:r>
          </a:p>
          <a:p>
            <a:r>
              <a:rPr lang="en-US" b="1" dirty="0">
                <a:latin typeface="+mn-lt"/>
              </a:rPr>
              <a:t>Health Canada, First Nation</a:t>
            </a:r>
          </a:p>
          <a:p>
            <a:r>
              <a:rPr lang="en-US" dirty="0">
                <a:latin typeface="+mn-lt"/>
              </a:rPr>
              <a:t>https://www.ncbi.nlm.nih.gov/pmc/articles/PMC2948777/</a:t>
            </a:r>
          </a:p>
          <a:p>
            <a:endParaRPr lang="en-US" dirty="0">
              <a:latin typeface="+mn-lt"/>
            </a:endParaRPr>
          </a:p>
        </p:txBody>
      </p:sp>
      <p:sp>
        <p:nvSpPr>
          <p:cNvPr id="7" name="TextBox 6">
            <a:extLst>
              <a:ext uri="{FF2B5EF4-FFF2-40B4-BE49-F238E27FC236}">
                <a16:creationId xmlns:a16="http://schemas.microsoft.com/office/drawing/2014/main" id="{64B262DF-5C73-4F41-9021-43CDEE6C9EC7}"/>
              </a:ext>
            </a:extLst>
          </p:cNvPr>
          <p:cNvSpPr txBox="1"/>
          <p:nvPr/>
        </p:nvSpPr>
        <p:spPr>
          <a:xfrm>
            <a:off x="8956964" y="3009036"/>
            <a:ext cx="3149682" cy="1569660"/>
          </a:xfrm>
          <a:prstGeom prst="rect">
            <a:avLst/>
          </a:prstGeom>
          <a:noFill/>
        </p:spPr>
        <p:txBody>
          <a:bodyPr wrap="square" rtlCol="0">
            <a:spAutoFit/>
          </a:bodyPr>
          <a:lstStyle/>
          <a:p>
            <a:r>
              <a:rPr lang="en-US" b="1" dirty="0">
                <a:latin typeface="+mn-lt"/>
                <a:hlinkClick r:id="rId4"/>
              </a:rPr>
              <a:t>Diagnostic</a:t>
            </a:r>
            <a:r>
              <a:rPr lang="en-US" b="1" dirty="0">
                <a:latin typeface="+mn-lt"/>
              </a:rPr>
              <a:t> Tests:</a:t>
            </a:r>
          </a:p>
          <a:p>
            <a:r>
              <a:rPr lang="en-US" dirty="0">
                <a:latin typeface="+mn-lt"/>
              </a:rPr>
              <a:t>Elevated liver enzymes </a:t>
            </a:r>
          </a:p>
          <a:p>
            <a:r>
              <a:rPr lang="en-US" dirty="0">
                <a:latin typeface="+mn-lt"/>
              </a:rPr>
              <a:t>Gas chromatography</a:t>
            </a:r>
          </a:p>
          <a:p>
            <a:r>
              <a:rPr lang="en-US" dirty="0">
                <a:latin typeface="+mn-lt"/>
              </a:rPr>
              <a:t>Urine for chemicals</a:t>
            </a:r>
          </a:p>
        </p:txBody>
      </p:sp>
    </p:spTree>
    <p:extLst>
      <p:ext uri="{BB962C8B-B14F-4D97-AF65-F5344CB8AC3E}">
        <p14:creationId xmlns:p14="http://schemas.microsoft.com/office/powerpoint/2010/main" val="2466402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8C576FC0-4347-4292-9739-4B04B72AFB36}" type="slidenum">
              <a:rPr lang="en-US" smtClean="0">
                <a:latin typeface="+mn-lt"/>
              </a:rPr>
              <a:pPr>
                <a:defRPr/>
              </a:pPr>
              <a:t>14</a:t>
            </a:fld>
            <a:endParaRPr lang="en-US" dirty="0">
              <a:latin typeface="+mn-lt"/>
            </a:endParaRPr>
          </a:p>
        </p:txBody>
      </p:sp>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71289" y="1676287"/>
            <a:ext cx="5676975" cy="5083707"/>
          </a:xfrm>
        </p:spPr>
      </p:pic>
      <p:sp>
        <p:nvSpPr>
          <p:cNvPr id="2" name="TextBox 1">
            <a:extLst>
              <a:ext uri="{FF2B5EF4-FFF2-40B4-BE49-F238E27FC236}">
                <a16:creationId xmlns:a16="http://schemas.microsoft.com/office/drawing/2014/main" id="{E90A07CF-7C8E-48A5-AC0C-97D3B01C8055}"/>
              </a:ext>
            </a:extLst>
          </p:cNvPr>
          <p:cNvSpPr txBox="1"/>
          <p:nvPr/>
        </p:nvSpPr>
        <p:spPr>
          <a:xfrm>
            <a:off x="1340427" y="1018309"/>
            <a:ext cx="9726696" cy="461665"/>
          </a:xfrm>
          <a:prstGeom prst="rect">
            <a:avLst/>
          </a:prstGeom>
          <a:noFill/>
        </p:spPr>
        <p:txBody>
          <a:bodyPr wrap="square" rtlCol="0">
            <a:spAutoFit/>
          </a:bodyPr>
          <a:lstStyle/>
          <a:p>
            <a:r>
              <a:rPr lang="en-US" b="1" dirty="0">
                <a:latin typeface="+mn-lt"/>
              </a:rPr>
              <a:t>Prevention can help every parent, every child ‘See beyond the next 10 min.’</a:t>
            </a:r>
          </a:p>
        </p:txBody>
      </p:sp>
      <p:sp>
        <p:nvSpPr>
          <p:cNvPr id="3" name="TextBox 2">
            <a:extLst>
              <a:ext uri="{FF2B5EF4-FFF2-40B4-BE49-F238E27FC236}">
                <a16:creationId xmlns:a16="http://schemas.microsoft.com/office/drawing/2014/main" id="{2DF9ADD0-8BB5-45FF-8AC4-3C410323D23F}"/>
              </a:ext>
            </a:extLst>
          </p:cNvPr>
          <p:cNvSpPr txBox="1"/>
          <p:nvPr/>
        </p:nvSpPr>
        <p:spPr>
          <a:xfrm>
            <a:off x="9726079" y="5939135"/>
            <a:ext cx="2290242" cy="461665"/>
          </a:xfrm>
          <a:prstGeom prst="rect">
            <a:avLst/>
          </a:prstGeom>
          <a:noFill/>
        </p:spPr>
        <p:txBody>
          <a:bodyPr wrap="none" rtlCol="0">
            <a:spAutoFit/>
          </a:bodyPr>
          <a:lstStyle/>
          <a:p>
            <a:r>
              <a:rPr lang="en-US" dirty="0"/>
              <a:t>CANDLEinc.org</a:t>
            </a:r>
          </a:p>
        </p:txBody>
      </p:sp>
      <p:sp>
        <p:nvSpPr>
          <p:cNvPr id="6" name="TextBox 5">
            <a:extLst>
              <a:ext uri="{FF2B5EF4-FFF2-40B4-BE49-F238E27FC236}">
                <a16:creationId xmlns:a16="http://schemas.microsoft.com/office/drawing/2014/main" id="{ACFCEF78-4D6D-4D2B-BE17-5E77616D5DA0}"/>
              </a:ext>
            </a:extLst>
          </p:cNvPr>
          <p:cNvSpPr txBox="1"/>
          <p:nvPr/>
        </p:nvSpPr>
        <p:spPr>
          <a:xfrm>
            <a:off x="593387" y="2295728"/>
            <a:ext cx="1585609" cy="2062103"/>
          </a:xfrm>
          <a:prstGeom prst="rect">
            <a:avLst/>
          </a:prstGeom>
          <a:noFill/>
        </p:spPr>
        <p:txBody>
          <a:bodyPr wrap="square" rtlCol="0">
            <a:spAutoFit/>
          </a:bodyPr>
          <a:lstStyle/>
          <a:p>
            <a:r>
              <a:rPr lang="en-US" sz="1600" dirty="0"/>
              <a:t>Inquire about our community-based Reality Tour prevention program. </a:t>
            </a:r>
          </a:p>
          <a:p>
            <a:endParaRPr lang="en-US" sz="1600" dirty="0"/>
          </a:p>
          <a:p>
            <a:r>
              <a:rPr lang="en-US" sz="1600" dirty="0"/>
              <a:t>Educate parent &amp; child together.</a:t>
            </a:r>
          </a:p>
        </p:txBody>
      </p:sp>
    </p:spTree>
    <p:extLst>
      <p:ext uri="{BB962C8B-B14F-4D97-AF65-F5344CB8AC3E}">
        <p14:creationId xmlns:p14="http://schemas.microsoft.com/office/powerpoint/2010/main" val="3796423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971800" y="762000"/>
            <a:ext cx="7696200" cy="762000"/>
          </a:xfrm>
          <a:noFill/>
        </p:spPr>
        <p:txBody>
          <a:bodyPr/>
          <a:lstStyle/>
          <a:p>
            <a:r>
              <a:rPr lang="en-US" dirty="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latin typeface="+mj-lt"/>
              </a:rPr>
              <a:t>Inhalant Misuse Education	</a:t>
            </a:r>
          </a:p>
        </p:txBody>
      </p:sp>
      <p:sp>
        <p:nvSpPr>
          <p:cNvPr id="3075" name="Rectangle 3"/>
          <p:cNvSpPr>
            <a:spLocks noGrp="1" noChangeArrowheads="1"/>
          </p:cNvSpPr>
          <p:nvPr>
            <p:ph idx="1"/>
          </p:nvPr>
        </p:nvSpPr>
        <p:spPr>
          <a:xfrm>
            <a:off x="3352800" y="2095500"/>
            <a:ext cx="7696200" cy="4152900"/>
          </a:xfrm>
        </p:spPr>
        <p:txBody>
          <a:bodyPr/>
          <a:lstStyle/>
          <a:p>
            <a:pPr marL="0" indent="0">
              <a:lnSpc>
                <a:spcPct val="80000"/>
              </a:lnSpc>
              <a:spcAft>
                <a:spcPts val="0"/>
              </a:spcAft>
              <a:buNone/>
            </a:pPr>
            <a:r>
              <a:rPr lang="en-US" sz="2400" dirty="0">
                <a:latin typeface="+mj-lt"/>
              </a:rPr>
              <a:t>The</a:t>
            </a:r>
            <a:r>
              <a:rPr lang="en-US" sz="2800" dirty="0">
                <a:latin typeface="+mj-lt"/>
              </a:rPr>
              <a:t> nonprofit Community Action Network for Drug-free Lifestyle Empowerment (CANDLE, Inc.)</a:t>
            </a:r>
          </a:p>
          <a:p>
            <a:pPr marL="0" indent="0">
              <a:lnSpc>
                <a:spcPct val="80000"/>
              </a:lnSpc>
              <a:spcAft>
                <a:spcPts val="0"/>
              </a:spcAft>
              <a:buNone/>
            </a:pPr>
            <a:r>
              <a:rPr lang="en-US" sz="2800" dirty="0">
                <a:latin typeface="+mj-lt"/>
              </a:rPr>
              <a:t>connects parents and educators with information to address inhalant misuse including whippets. For student, parent, community and staff education</a:t>
            </a:r>
          </a:p>
          <a:p>
            <a:pPr marL="0" indent="0">
              <a:lnSpc>
                <a:spcPct val="80000"/>
              </a:lnSpc>
              <a:spcAft>
                <a:spcPts val="0"/>
              </a:spcAft>
              <a:buNone/>
            </a:pPr>
            <a:endParaRPr lang="en-US" sz="2800" dirty="0">
              <a:latin typeface="+mj-lt"/>
            </a:endParaRPr>
          </a:p>
          <a:p>
            <a:pPr marL="0" indent="0">
              <a:lnSpc>
                <a:spcPct val="80000"/>
              </a:lnSpc>
              <a:spcAft>
                <a:spcPts val="0"/>
              </a:spcAft>
              <a:buNone/>
            </a:pPr>
            <a:r>
              <a:rPr lang="en-US" sz="2800" dirty="0">
                <a:latin typeface="+mj-lt"/>
              </a:rPr>
              <a:t>CANDLE, Inc. is pleased to be of assistance to the Whippet Wipeout Campaign Education Committee in SW Detroit 2020-21    </a:t>
            </a:r>
          </a:p>
          <a:p>
            <a:pPr marL="0" indent="0">
              <a:lnSpc>
                <a:spcPct val="80000"/>
              </a:lnSpc>
              <a:spcAft>
                <a:spcPts val="0"/>
              </a:spcAft>
              <a:buNone/>
            </a:pPr>
            <a:endParaRPr lang="en-US" sz="2800" b="0" dirty="0">
              <a:latin typeface="+mj-lt"/>
            </a:endParaRPr>
          </a:p>
          <a:p>
            <a:pPr marL="0" indent="0">
              <a:lnSpc>
                <a:spcPct val="80000"/>
              </a:lnSpc>
              <a:spcAft>
                <a:spcPts val="0"/>
              </a:spcAft>
              <a:buNone/>
            </a:pPr>
            <a:r>
              <a:rPr lang="en-US" sz="2800" b="0" dirty="0">
                <a:latin typeface="+mj-lt"/>
              </a:rPr>
              <a:t>               </a:t>
            </a:r>
            <a:r>
              <a:rPr lang="en-US" sz="2400" b="0" i="1" dirty="0">
                <a:latin typeface="Bahnschrift SemiBold" panose="020B0502040204020203" pitchFamily="34" charset="0"/>
              </a:rPr>
              <a:t>Whippet Wipeout Campaign SW Detroit, MI</a:t>
            </a:r>
            <a:r>
              <a:rPr lang="en-US" sz="2800" b="0" dirty="0">
                <a:latin typeface="+mj-lt"/>
              </a:rPr>
              <a:t>.</a:t>
            </a:r>
          </a:p>
          <a:p>
            <a:pPr marL="0" indent="0">
              <a:lnSpc>
                <a:spcPct val="80000"/>
              </a:lnSpc>
              <a:spcAft>
                <a:spcPts val="0"/>
              </a:spcAft>
              <a:buNone/>
            </a:pPr>
            <a:endParaRPr lang="en-US" sz="2400" b="0" dirty="0">
              <a:latin typeface="+mj-lt"/>
            </a:endParaRPr>
          </a:p>
        </p:txBody>
      </p:sp>
      <p:sp>
        <p:nvSpPr>
          <p:cNvPr id="3076" name="Slide Number Placeholder 1"/>
          <p:cNvSpPr>
            <a:spLocks noGrp="1"/>
          </p:cNvSpPr>
          <p:nvPr>
            <p:ph type="sldNum" sz="quarter" idx="11"/>
          </p:nvPr>
        </p:nvSpPr>
        <p:spPr>
          <a:noFill/>
        </p:spPr>
        <p:txBody>
          <a:bodyPr/>
          <a:lstStyle/>
          <a:p>
            <a:fld id="{99D3F005-6628-4AA8-8FC1-C1B3D28A7A95}" type="slidenum">
              <a:rPr lang="en-US" smtClean="0">
                <a:latin typeface="+mn-lt"/>
              </a:rPr>
              <a:pPr/>
              <a:t>2</a:t>
            </a:fld>
            <a:endParaRPr lang="en-US" dirty="0">
              <a:latin typeface="+mn-lt"/>
            </a:endParaRPr>
          </a:p>
        </p:txBody>
      </p:sp>
      <p:pic>
        <p:nvPicPr>
          <p:cNvPr id="10" name="Picture 9" descr="A red and white circle with a white circle in the middle&#10;&#10;Description automatically generated with low confidence">
            <a:extLst>
              <a:ext uri="{FF2B5EF4-FFF2-40B4-BE49-F238E27FC236}">
                <a16:creationId xmlns:a16="http://schemas.microsoft.com/office/drawing/2014/main" id="{5023B620-551D-456B-AC30-FF7B91EDB6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4326" y="5413664"/>
            <a:ext cx="1444938" cy="1444336"/>
          </a:xfrm>
          <a:prstGeom prst="rect">
            <a:avLst/>
          </a:prstGeom>
        </p:spPr>
      </p:pic>
      <p:sp>
        <p:nvSpPr>
          <p:cNvPr id="11" name="TextBox 10">
            <a:extLst>
              <a:ext uri="{FF2B5EF4-FFF2-40B4-BE49-F238E27FC236}">
                <a16:creationId xmlns:a16="http://schemas.microsoft.com/office/drawing/2014/main" id="{B0A80C83-DE54-4C4E-86FE-ADDD173551CB}"/>
              </a:ext>
            </a:extLst>
          </p:cNvPr>
          <p:cNvSpPr txBox="1"/>
          <p:nvPr/>
        </p:nvSpPr>
        <p:spPr>
          <a:xfrm>
            <a:off x="716972" y="2535382"/>
            <a:ext cx="1565563" cy="1015663"/>
          </a:xfrm>
          <a:prstGeom prst="rect">
            <a:avLst/>
          </a:prstGeom>
          <a:noFill/>
        </p:spPr>
        <p:txBody>
          <a:bodyPr wrap="square" rtlCol="0">
            <a:spAutoFit/>
          </a:bodyPr>
          <a:lstStyle/>
          <a:p>
            <a:r>
              <a:rPr lang="en-US" sz="2000" dirty="0"/>
              <a:t>Notes</a:t>
            </a:r>
          </a:p>
          <a:p>
            <a:r>
              <a:rPr lang="en-US" sz="2000" dirty="0"/>
              <a:t>accompany each slide.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86000" y="762000"/>
            <a:ext cx="8382000" cy="762000"/>
          </a:xfrm>
          <a:noFill/>
        </p:spPr>
        <p:txBody>
          <a:bodyPr/>
          <a:lstStyle/>
          <a:p>
            <a:r>
              <a:rPr lang="en-US" b="1" dirty="0">
                <a:effectLst>
                  <a:outerShdw blurRad="38100" dist="38100" dir="2700000" algn="tl">
                    <a:srgbClr val="000000">
                      <a:alpha val="43137"/>
                    </a:srgbClr>
                  </a:outerShdw>
                </a:effectLst>
                <a:latin typeface="+mj-lt"/>
              </a:rPr>
              <a:t>Risk Factors       </a:t>
            </a:r>
            <a:endParaRPr lang="en-US" b="1" dirty="0">
              <a:solidFill>
                <a:srgbClr val="00B0F0"/>
              </a:solidFill>
              <a:effectLst>
                <a:outerShdw blurRad="38100" dist="38100" dir="2700000" algn="tl">
                  <a:srgbClr val="000000">
                    <a:alpha val="43137"/>
                  </a:srgbClr>
                </a:outerShdw>
              </a:effectLst>
              <a:latin typeface="+mj-lt"/>
            </a:endParaRPr>
          </a:p>
        </p:txBody>
      </p:sp>
      <p:sp>
        <p:nvSpPr>
          <p:cNvPr id="5126" name="Slide Number Placeholder 1"/>
          <p:cNvSpPr>
            <a:spLocks noGrp="1"/>
          </p:cNvSpPr>
          <p:nvPr>
            <p:ph type="sldNum" sz="quarter" idx="11"/>
          </p:nvPr>
        </p:nvSpPr>
        <p:spPr>
          <a:noFill/>
        </p:spPr>
        <p:txBody>
          <a:bodyPr/>
          <a:lstStyle/>
          <a:p>
            <a:fld id="{D9547D2C-8DDE-45DB-B919-38F698CB7D71}" type="slidenum">
              <a:rPr lang="en-US" smtClean="0">
                <a:latin typeface="+mn-lt"/>
              </a:rPr>
              <a:pPr/>
              <a:t>3</a:t>
            </a:fld>
            <a:endParaRPr lang="en-US" dirty="0">
              <a:latin typeface="+mn-lt"/>
            </a:endParaRPr>
          </a:p>
        </p:txBody>
      </p:sp>
      <p:sp>
        <p:nvSpPr>
          <p:cNvPr id="8" name="Rectangle 7">
            <a:extLst>
              <a:ext uri="{FF2B5EF4-FFF2-40B4-BE49-F238E27FC236}">
                <a16:creationId xmlns:a16="http://schemas.microsoft.com/office/drawing/2014/main" id="{F5BD3DB7-324C-45AD-B933-8C2BA28BED42}"/>
              </a:ext>
            </a:extLst>
          </p:cNvPr>
          <p:cNvSpPr/>
          <p:nvPr/>
        </p:nvSpPr>
        <p:spPr>
          <a:xfrm>
            <a:off x="4152067" y="2438906"/>
            <a:ext cx="7531933" cy="4278094"/>
          </a:xfrm>
          <a:prstGeom prst="rect">
            <a:avLst/>
          </a:prstGeom>
        </p:spPr>
        <p:txBody>
          <a:bodyPr wrap="square">
            <a:spAutoFit/>
          </a:bodyPr>
          <a:lstStyle/>
          <a:p>
            <a:pPr marL="342900" indent="-342900">
              <a:buFont typeface="Arial" panose="020B0604020202020204" pitchFamily="34" charset="0"/>
              <a:buChar char="•"/>
            </a:pPr>
            <a:r>
              <a:rPr lang="en-US" b="1" dirty="0">
                <a:latin typeface="Calibri" panose="020F0502020204030204" pitchFamily="34" charset="0"/>
              </a:rPr>
              <a:t>Age of 1</a:t>
            </a:r>
            <a:r>
              <a:rPr lang="en-US" b="1" baseline="30000" dirty="0">
                <a:latin typeface="Calibri" panose="020F0502020204030204" pitchFamily="34" charset="0"/>
              </a:rPr>
              <a:t>st</a:t>
            </a:r>
            <a:r>
              <a:rPr lang="en-US" b="1" dirty="0">
                <a:latin typeface="Calibri" panose="020F0502020204030204" pitchFamily="34" charset="0"/>
              </a:rPr>
              <a:t> use </a:t>
            </a:r>
          </a:p>
          <a:p>
            <a:pPr marL="342900" indent="-342900">
              <a:buFont typeface="Arial" panose="020B0604020202020204" pitchFamily="34" charset="0"/>
              <a:buChar char="•"/>
            </a:pPr>
            <a:r>
              <a:rPr lang="en-US" b="1" dirty="0">
                <a:latin typeface="Calibri" panose="020F0502020204030204" pitchFamily="34" charset="0"/>
              </a:rPr>
              <a:t>Availability – Over a thousand household substances</a:t>
            </a:r>
          </a:p>
          <a:p>
            <a:pPr marL="342900" indent="-342900">
              <a:buFont typeface="Arial" panose="020B0604020202020204" pitchFamily="34" charset="0"/>
              <a:buChar char="•"/>
            </a:pPr>
            <a:r>
              <a:rPr lang="en-US" b="1" dirty="0">
                <a:latin typeface="Calibri" panose="020F0502020204030204" pitchFamily="34" charset="0"/>
              </a:rPr>
              <a:t>Family history of substance misuse</a:t>
            </a:r>
          </a:p>
          <a:p>
            <a:pPr marL="342900" indent="-342900">
              <a:buFont typeface="Arial" panose="020B0604020202020204" pitchFamily="34" charset="0"/>
              <a:buChar char="•"/>
            </a:pPr>
            <a:r>
              <a:rPr lang="en-US" b="1" dirty="0">
                <a:latin typeface="Calibri" panose="020F0502020204030204" pitchFamily="34" charset="0"/>
              </a:rPr>
              <a:t>Personal history of mental health issues</a:t>
            </a:r>
          </a:p>
          <a:p>
            <a:pPr marL="342900" indent="-342900">
              <a:buFont typeface="Arial" panose="020B0604020202020204" pitchFamily="34" charset="0"/>
              <a:buChar char="•"/>
            </a:pPr>
            <a:r>
              <a:rPr lang="en-US" b="1" dirty="0">
                <a:latin typeface="Calibri" panose="020F0502020204030204" pitchFamily="34" charset="0"/>
              </a:rPr>
              <a:t>Misinformation on dangers of misuse via social media</a:t>
            </a:r>
          </a:p>
          <a:p>
            <a:pPr marL="342900" indent="-342900">
              <a:buFont typeface="Arial" panose="020B0604020202020204" pitchFamily="34" charset="0"/>
              <a:buChar char="•"/>
            </a:pPr>
            <a:r>
              <a:rPr lang="en-US" b="1" dirty="0">
                <a:latin typeface="Calibri" panose="020F0502020204030204" pitchFamily="34" charset="0"/>
              </a:rPr>
              <a:t>Glorification for use – music, videos etc. </a:t>
            </a:r>
          </a:p>
          <a:p>
            <a:pPr marL="342900" indent="-342900">
              <a:buFont typeface="Arial" panose="020B0604020202020204" pitchFamily="34" charset="0"/>
              <a:buChar char="•"/>
            </a:pPr>
            <a:r>
              <a:rPr lang="en-US" b="1" dirty="0">
                <a:latin typeface="Calibri" panose="020F0502020204030204" pitchFamily="34" charset="0"/>
              </a:rPr>
              <a:t>Perceived as a safe item because it is household item</a:t>
            </a:r>
          </a:p>
          <a:p>
            <a:r>
              <a:rPr lang="en-US" b="1" dirty="0">
                <a:latin typeface="Calibri" panose="020F0502020204030204" pitchFamily="34" charset="0"/>
              </a:rPr>
              <a:t>                                                                                                                             </a:t>
            </a:r>
          </a:p>
          <a:p>
            <a:pPr marL="342900" indent="-342900">
              <a:buFont typeface="Arial" panose="020B0604020202020204" pitchFamily="34" charset="0"/>
              <a:buChar char="•"/>
            </a:pPr>
            <a:endParaRPr lang="en-US" b="1" dirty="0">
              <a:latin typeface="Calibri" panose="020F0502020204030204" pitchFamily="34" charset="0"/>
            </a:endParaRPr>
          </a:p>
          <a:p>
            <a:r>
              <a:rPr lang="en-US" b="1" dirty="0">
                <a:latin typeface="Calibri" panose="020F0502020204030204" pitchFamily="34" charset="0"/>
              </a:rPr>
              <a:t>        </a:t>
            </a:r>
            <a:r>
              <a:rPr lang="en-US" sz="2800" b="1" dirty="0">
                <a:latin typeface="Calibri" panose="020F0502020204030204" pitchFamily="34" charset="0"/>
              </a:rPr>
              <a:t>64% Increase in use of inhalants by 8</a:t>
            </a:r>
            <a:r>
              <a:rPr lang="en-US" sz="2800" b="1" baseline="30000" dirty="0">
                <a:latin typeface="Calibri" panose="020F0502020204030204" pitchFamily="34" charset="0"/>
              </a:rPr>
              <a:t>th</a:t>
            </a:r>
            <a:r>
              <a:rPr lang="en-US" sz="2800" b="1" dirty="0">
                <a:latin typeface="Calibri" panose="020F0502020204030204" pitchFamily="34" charset="0"/>
              </a:rPr>
              <a:t> graders</a:t>
            </a:r>
          </a:p>
          <a:p>
            <a:pPr algn="ctr"/>
            <a:r>
              <a:rPr lang="en-US" sz="2800" b="1" dirty="0">
                <a:latin typeface="Calibri" panose="020F0502020204030204" pitchFamily="34" charset="0"/>
              </a:rPr>
              <a:t> 2019-202O Monitoring the Future Survey</a:t>
            </a:r>
          </a:p>
        </p:txBody>
      </p:sp>
      <p:pic>
        <p:nvPicPr>
          <p:cNvPr id="3" name="Picture 2" descr="A close up of a logo&#10;&#10;Description automatically generated">
            <a:extLst>
              <a:ext uri="{FF2B5EF4-FFF2-40B4-BE49-F238E27FC236}">
                <a16:creationId xmlns:a16="http://schemas.microsoft.com/office/drawing/2014/main" id="{15217475-DCAD-48E3-A412-B429D734EBE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3333" r="59167" b="15047"/>
          <a:stretch/>
        </p:blipFill>
        <p:spPr>
          <a:xfrm>
            <a:off x="1834262" y="1808530"/>
            <a:ext cx="2317805" cy="3505200"/>
          </a:xfrm>
          <a:prstGeom prst="rect">
            <a:avLst/>
          </a:prstGeom>
        </p:spPr>
      </p:pic>
      <p:sp>
        <p:nvSpPr>
          <p:cNvPr id="9" name="Rectangle 8">
            <a:extLst>
              <a:ext uri="{FF2B5EF4-FFF2-40B4-BE49-F238E27FC236}">
                <a16:creationId xmlns:a16="http://schemas.microsoft.com/office/drawing/2014/main" id="{1E5CE6A0-4889-4665-8783-3F02164F56B6}"/>
              </a:ext>
            </a:extLst>
          </p:cNvPr>
          <p:cNvSpPr/>
          <p:nvPr/>
        </p:nvSpPr>
        <p:spPr bwMode="auto">
          <a:xfrm>
            <a:off x="657171" y="5313730"/>
            <a:ext cx="1463040" cy="1280160"/>
          </a:xfrm>
          <a:prstGeom prst="rect">
            <a:avLst/>
          </a:prstGeom>
          <a:solidFill>
            <a:srgbClr val="000809"/>
          </a:solidFill>
          <a:ln w="12700" cap="sq"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pic>
        <p:nvPicPr>
          <p:cNvPr id="11" name="Picture 10" descr="Text&#10;&#10;Description automatically generated">
            <a:extLst>
              <a:ext uri="{FF2B5EF4-FFF2-40B4-BE49-F238E27FC236}">
                <a16:creationId xmlns:a16="http://schemas.microsoft.com/office/drawing/2014/main" id="{7CF19B19-4ADA-4CFF-ABA5-384722C061D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9879" y="5420723"/>
            <a:ext cx="1257623" cy="1066174"/>
          </a:xfrm>
          <a:prstGeom prst="rect">
            <a:avLst/>
          </a:prstGeom>
        </p:spPr>
      </p:pic>
    </p:spTree>
    <p:extLst>
      <p:ext uri="{BB962C8B-B14F-4D97-AF65-F5344CB8AC3E}">
        <p14:creationId xmlns:p14="http://schemas.microsoft.com/office/powerpoint/2010/main" val="227881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Protective Factors </a:t>
            </a:r>
          </a:p>
        </p:txBody>
      </p:sp>
      <p:sp>
        <p:nvSpPr>
          <p:cNvPr id="3" name="Content Placeholder 2"/>
          <p:cNvSpPr>
            <a:spLocks noGrp="1"/>
          </p:cNvSpPr>
          <p:nvPr>
            <p:ph idx="1"/>
          </p:nvPr>
        </p:nvSpPr>
        <p:spPr/>
        <p:txBody>
          <a:bodyPr/>
          <a:lstStyle/>
          <a:p>
            <a:pPr marL="0" indent="0">
              <a:buNone/>
            </a:pPr>
            <a:r>
              <a:rPr lang="en-US" sz="2800" dirty="0"/>
              <a:t>  </a:t>
            </a:r>
          </a:p>
        </p:txBody>
      </p:sp>
      <p:sp>
        <p:nvSpPr>
          <p:cNvPr id="4" name="Slide Number Placeholder 3"/>
          <p:cNvSpPr>
            <a:spLocks noGrp="1"/>
          </p:cNvSpPr>
          <p:nvPr>
            <p:ph type="sldNum" sz="quarter" idx="11"/>
          </p:nvPr>
        </p:nvSpPr>
        <p:spPr/>
        <p:txBody>
          <a:bodyPr/>
          <a:lstStyle/>
          <a:p>
            <a:pPr>
              <a:defRPr/>
            </a:pPr>
            <a:fld id="{8C576FC0-4347-4292-9739-4B04B72AFB36}" type="slidenum">
              <a:rPr lang="en-US" smtClean="0"/>
              <a:pPr>
                <a:defRPr/>
              </a:pPr>
              <a:t>4</a:t>
            </a:fld>
            <a:endParaRPr lang="en-US" dirty="0"/>
          </a:p>
        </p:txBody>
      </p:sp>
      <p:sp>
        <p:nvSpPr>
          <p:cNvPr id="8" name="TextBox 7"/>
          <p:cNvSpPr txBox="1"/>
          <p:nvPr/>
        </p:nvSpPr>
        <p:spPr>
          <a:xfrm>
            <a:off x="5489581" y="4648200"/>
            <a:ext cx="184731" cy="523220"/>
          </a:xfrm>
          <a:prstGeom prst="rect">
            <a:avLst/>
          </a:prstGeom>
          <a:noFill/>
        </p:spPr>
        <p:txBody>
          <a:bodyPr wrap="none" rtlCol="0">
            <a:spAutoFit/>
          </a:bodyPr>
          <a:lstStyle/>
          <a:p>
            <a:endParaRPr lang="en-US" sz="2800" dirty="0">
              <a:latin typeface="+mn-lt"/>
            </a:endParaRPr>
          </a:p>
        </p:txBody>
      </p:sp>
      <p:sp>
        <p:nvSpPr>
          <p:cNvPr id="9" name="TextBox 8"/>
          <p:cNvSpPr txBox="1"/>
          <p:nvPr/>
        </p:nvSpPr>
        <p:spPr>
          <a:xfrm>
            <a:off x="2819401" y="4909811"/>
            <a:ext cx="489531" cy="461665"/>
          </a:xfrm>
          <a:prstGeom prst="rect">
            <a:avLst/>
          </a:prstGeom>
          <a:noFill/>
        </p:spPr>
        <p:txBody>
          <a:bodyPr wrap="square" rtlCol="0">
            <a:spAutoFit/>
          </a:bodyPr>
          <a:lstStyle/>
          <a:p>
            <a:endParaRPr lang="en-US" dirty="0"/>
          </a:p>
        </p:txBody>
      </p:sp>
      <p:sp>
        <p:nvSpPr>
          <p:cNvPr id="6" name="TextBox 5"/>
          <p:cNvSpPr txBox="1"/>
          <p:nvPr/>
        </p:nvSpPr>
        <p:spPr>
          <a:xfrm>
            <a:off x="9788894" y="2666198"/>
            <a:ext cx="2403106" cy="1938992"/>
          </a:xfrm>
          <a:prstGeom prst="rect">
            <a:avLst/>
          </a:prstGeom>
          <a:noFill/>
        </p:spPr>
        <p:txBody>
          <a:bodyPr wrap="square" rtlCol="0">
            <a:spAutoFit/>
          </a:bodyPr>
          <a:lstStyle/>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r>
              <a:rPr lang="en-US" b="1" dirty="0">
                <a:latin typeface="Calibri" panose="020F0502020204030204" pitchFamily="34" charset="0"/>
                <a:cs typeface="Calibri" panose="020F0502020204030204" pitchFamily="34" charset="0"/>
              </a:rPr>
              <a:t> </a:t>
            </a:r>
            <a:endParaRPr lang="en-US" b="1" dirty="0">
              <a:latin typeface="+mn-lt"/>
            </a:endParaRPr>
          </a:p>
          <a:p>
            <a:endParaRPr lang="en-US" dirty="0"/>
          </a:p>
        </p:txBody>
      </p:sp>
      <p:sp>
        <p:nvSpPr>
          <p:cNvPr id="13" name="Rectangle 12">
            <a:extLst>
              <a:ext uri="{FF2B5EF4-FFF2-40B4-BE49-F238E27FC236}">
                <a16:creationId xmlns:a16="http://schemas.microsoft.com/office/drawing/2014/main" id="{640618A5-FD4C-4B3C-A02A-B16EC43B3980}"/>
              </a:ext>
            </a:extLst>
          </p:cNvPr>
          <p:cNvSpPr/>
          <p:nvPr/>
        </p:nvSpPr>
        <p:spPr bwMode="auto">
          <a:xfrm>
            <a:off x="657171" y="5313730"/>
            <a:ext cx="1463040" cy="1280160"/>
          </a:xfrm>
          <a:prstGeom prst="rect">
            <a:avLst/>
          </a:prstGeom>
          <a:solidFill>
            <a:srgbClr val="000606"/>
          </a:solidFill>
          <a:ln w="12700" cap="sq"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pic>
        <p:nvPicPr>
          <p:cNvPr id="14" name="Picture 13" descr="Text&#10;&#10;Description automatically generated">
            <a:extLst>
              <a:ext uri="{FF2B5EF4-FFF2-40B4-BE49-F238E27FC236}">
                <a16:creationId xmlns:a16="http://schemas.microsoft.com/office/drawing/2014/main" id="{A941C7E6-91E0-4DBA-9027-3A3A47C30A2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879" y="5420723"/>
            <a:ext cx="1257623" cy="1066174"/>
          </a:xfrm>
          <a:prstGeom prst="rect">
            <a:avLst/>
          </a:prstGeom>
        </p:spPr>
      </p:pic>
      <p:pic>
        <p:nvPicPr>
          <p:cNvPr id="15" name="Picture 14">
            <a:extLst>
              <a:ext uri="{FF2B5EF4-FFF2-40B4-BE49-F238E27FC236}">
                <a16:creationId xmlns:a16="http://schemas.microsoft.com/office/drawing/2014/main" id="{8BD4CE2D-2BC9-4AE0-93C6-C44EE470D6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78416" y="1884162"/>
            <a:ext cx="2658601" cy="2658601"/>
          </a:xfrm>
          <a:prstGeom prst="rect">
            <a:avLst/>
          </a:prstGeom>
        </p:spPr>
      </p:pic>
      <p:sp>
        <p:nvSpPr>
          <p:cNvPr id="7" name="TextBox 6">
            <a:extLst>
              <a:ext uri="{FF2B5EF4-FFF2-40B4-BE49-F238E27FC236}">
                <a16:creationId xmlns:a16="http://schemas.microsoft.com/office/drawing/2014/main" id="{F8095B21-A039-4D34-A124-50E01EE47F3E}"/>
              </a:ext>
            </a:extLst>
          </p:cNvPr>
          <p:cNvSpPr txBox="1"/>
          <p:nvPr/>
        </p:nvSpPr>
        <p:spPr>
          <a:xfrm>
            <a:off x="5489581" y="2161309"/>
            <a:ext cx="6045248" cy="4524315"/>
          </a:xfrm>
          <a:prstGeom prst="rect">
            <a:avLst/>
          </a:prstGeom>
          <a:noFill/>
        </p:spPr>
        <p:txBody>
          <a:bodyPr wrap="square" rtlCol="0">
            <a:spAutoFit/>
          </a:bodyPr>
          <a:lstStyle/>
          <a:p>
            <a:pPr marL="342900" indent="-342900">
              <a:buFont typeface="Arial" panose="020B0604020202020204" pitchFamily="34" charset="0"/>
              <a:buChar char="•"/>
            </a:pPr>
            <a:r>
              <a:rPr lang="en-US" b="1" dirty="0">
                <a:latin typeface="+mn-lt"/>
              </a:rPr>
              <a:t>Parents &amp; Educators</a:t>
            </a:r>
            <a:r>
              <a:rPr lang="en-US" dirty="0">
                <a:latin typeface="+mn-lt"/>
              </a:rPr>
              <a:t> be informed</a:t>
            </a:r>
          </a:p>
          <a:p>
            <a:pPr marL="342900" indent="-342900">
              <a:buFont typeface="Arial" panose="020B0604020202020204" pitchFamily="34" charset="0"/>
              <a:buChar char="•"/>
            </a:pPr>
            <a:r>
              <a:rPr lang="en-US" b="1" dirty="0">
                <a:latin typeface="+mn-lt"/>
              </a:rPr>
              <a:t>Classroom </a:t>
            </a:r>
            <a:r>
              <a:rPr lang="en-US" dirty="0">
                <a:latin typeface="+mn-lt"/>
              </a:rPr>
              <a:t>– Monitor use of inhalants</a:t>
            </a:r>
          </a:p>
          <a:p>
            <a:r>
              <a:rPr lang="en-US" dirty="0">
                <a:latin typeface="+mn-lt"/>
              </a:rPr>
              <a:t>     markers, glue, Dust Off.  Inform parents if       </a:t>
            </a:r>
          </a:p>
          <a:p>
            <a:r>
              <a:rPr lang="en-US" dirty="0">
                <a:latin typeface="+mn-lt"/>
              </a:rPr>
              <a:t>     misuse happening in school</a:t>
            </a:r>
          </a:p>
          <a:p>
            <a:pPr marL="342900" indent="-342900">
              <a:buFont typeface="Arial" panose="020B0604020202020204" pitchFamily="34" charset="0"/>
              <a:buChar char="•"/>
            </a:pPr>
            <a:r>
              <a:rPr lang="en-US" b="1" dirty="0">
                <a:latin typeface="+mn-lt"/>
              </a:rPr>
              <a:t>Home – </a:t>
            </a:r>
            <a:r>
              <a:rPr lang="en-US" dirty="0">
                <a:latin typeface="+mn-lt"/>
              </a:rPr>
              <a:t>Be aware of increase in need to replace household aerosols, spray paint, hair spray</a:t>
            </a:r>
          </a:p>
          <a:p>
            <a:pPr marL="342900" indent="-342900">
              <a:buFont typeface="Arial" panose="020B0604020202020204" pitchFamily="34" charset="0"/>
              <a:buChar char="•"/>
            </a:pPr>
            <a:r>
              <a:rPr lang="en-US" dirty="0">
                <a:latin typeface="+mn-lt"/>
              </a:rPr>
              <a:t>Insure that youth get the message on the danger</a:t>
            </a:r>
          </a:p>
          <a:p>
            <a:pPr marL="342900" indent="-342900">
              <a:buFont typeface="Arial" panose="020B0604020202020204" pitchFamily="34" charset="0"/>
              <a:buChar char="•"/>
            </a:pPr>
            <a:r>
              <a:rPr lang="en-US" dirty="0">
                <a:latin typeface="+mn-lt"/>
              </a:rPr>
              <a:t>Equate that inhalants are </a:t>
            </a:r>
            <a:r>
              <a:rPr lang="en-US" u="sng" dirty="0">
                <a:latin typeface="+mn-lt"/>
              </a:rPr>
              <a:t>poison</a:t>
            </a:r>
            <a:r>
              <a:rPr lang="en-US" dirty="0">
                <a:latin typeface="+mn-lt"/>
              </a:rPr>
              <a:t> when misused</a:t>
            </a:r>
          </a:p>
          <a:p>
            <a:endParaRPr lang="en-US" dirty="0">
              <a:latin typeface="+mn-lt"/>
            </a:endParaRPr>
          </a:p>
        </p:txBody>
      </p:sp>
    </p:spTree>
    <p:extLst>
      <p:ext uri="{BB962C8B-B14F-4D97-AF65-F5344CB8AC3E}">
        <p14:creationId xmlns:p14="http://schemas.microsoft.com/office/powerpoint/2010/main" val="2212475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mn-lt"/>
              </a:rPr>
              <a:t>Know the Signs of Inhalant Misuse</a:t>
            </a:r>
          </a:p>
        </p:txBody>
      </p:sp>
      <p:sp>
        <p:nvSpPr>
          <p:cNvPr id="4" name="Slide Number Placeholder 3"/>
          <p:cNvSpPr>
            <a:spLocks noGrp="1"/>
          </p:cNvSpPr>
          <p:nvPr>
            <p:ph type="sldNum" sz="quarter" idx="11"/>
          </p:nvPr>
        </p:nvSpPr>
        <p:spPr/>
        <p:txBody>
          <a:bodyPr/>
          <a:lstStyle/>
          <a:p>
            <a:pPr>
              <a:defRPr/>
            </a:pPr>
            <a:fld id="{8C576FC0-4347-4292-9739-4B04B72AFB36}" type="slidenum">
              <a:rPr lang="en-US" smtClean="0"/>
              <a:pPr>
                <a:defRPr/>
              </a:pPr>
              <a:t>5</a:t>
            </a:fld>
            <a:endParaRPr lang="en-US" dirty="0"/>
          </a:p>
        </p:txBody>
      </p:sp>
      <p:sp>
        <p:nvSpPr>
          <p:cNvPr id="18" name="TextBox 17">
            <a:extLst>
              <a:ext uri="{FF2B5EF4-FFF2-40B4-BE49-F238E27FC236}">
                <a16:creationId xmlns:a16="http://schemas.microsoft.com/office/drawing/2014/main" id="{984ED81E-548C-4719-85C7-ADFFA7A10407}"/>
              </a:ext>
            </a:extLst>
          </p:cNvPr>
          <p:cNvSpPr txBox="1"/>
          <p:nvPr/>
        </p:nvSpPr>
        <p:spPr>
          <a:xfrm>
            <a:off x="2397759" y="2063715"/>
            <a:ext cx="8917941" cy="5016758"/>
          </a:xfrm>
          <a:prstGeom prst="rect">
            <a:avLst/>
          </a:prstGeom>
          <a:noFill/>
        </p:spPr>
        <p:txBody>
          <a:bodyPr wrap="square" rtlCol="0">
            <a:spAutoFit/>
          </a:bodyPr>
          <a:lstStyle/>
          <a:p>
            <a:pPr marL="457200" indent="-457200">
              <a:buFont typeface="Arial" panose="020B0604020202020204" pitchFamily="34" charset="0"/>
              <a:buChar char="•"/>
            </a:pPr>
            <a:r>
              <a:rPr lang="en-US" b="1" dirty="0">
                <a:latin typeface="+mn-lt"/>
              </a:rPr>
              <a:t>Memory loss</a:t>
            </a:r>
          </a:p>
          <a:p>
            <a:pPr marL="457200" indent="-457200">
              <a:buFont typeface="Arial" panose="020B0604020202020204" pitchFamily="34" charset="0"/>
              <a:buChar char="•"/>
            </a:pPr>
            <a:r>
              <a:rPr lang="en-US" b="1" dirty="0">
                <a:latin typeface="+mn-lt"/>
              </a:rPr>
              <a:t>Tongue may feel numb</a:t>
            </a:r>
          </a:p>
          <a:p>
            <a:pPr marL="457200" indent="-457200">
              <a:buFont typeface="Arial" panose="020B0604020202020204" pitchFamily="34" charset="0"/>
              <a:buChar char="•"/>
            </a:pPr>
            <a:r>
              <a:rPr lang="en-US" b="1" dirty="0">
                <a:latin typeface="+mn-lt"/>
              </a:rPr>
              <a:t>Change in behavior/friends</a:t>
            </a:r>
          </a:p>
          <a:p>
            <a:pPr marL="342900" indent="-342900">
              <a:buFont typeface="Arial" panose="020B0604020202020204" pitchFamily="34" charset="0"/>
              <a:buChar char="•"/>
            </a:pPr>
            <a:r>
              <a:rPr lang="en-US" b="1" dirty="0">
                <a:latin typeface="+mn-lt"/>
              </a:rPr>
              <a:t> Paraphernalia: bags, rags, paper tubes stuffed   with tissue, soda     </a:t>
            </a:r>
          </a:p>
          <a:p>
            <a:r>
              <a:rPr lang="en-US" b="1" dirty="0">
                <a:latin typeface="+mn-lt"/>
              </a:rPr>
              <a:t>      cans, empty perfume/cologne bottles</a:t>
            </a:r>
          </a:p>
          <a:p>
            <a:pPr marL="342900" indent="-342900">
              <a:buFont typeface="Arial" panose="020B0604020202020204" pitchFamily="34" charset="0"/>
              <a:buChar char="•"/>
            </a:pPr>
            <a:r>
              <a:rPr lang="en-US" b="1" dirty="0">
                <a:latin typeface="+mn-lt"/>
              </a:rPr>
              <a:t> Disorientated to surroundings</a:t>
            </a:r>
          </a:p>
          <a:p>
            <a:pPr marL="342900" indent="-342900">
              <a:buFont typeface="Arial" panose="020B0604020202020204" pitchFamily="34" charset="0"/>
              <a:buChar char="•"/>
            </a:pPr>
            <a:r>
              <a:rPr lang="en-US" b="1" dirty="0">
                <a:latin typeface="+mn-lt"/>
              </a:rPr>
              <a:t> Anxious, irritable, restless</a:t>
            </a:r>
          </a:p>
          <a:p>
            <a:pPr marL="342900" indent="-342900">
              <a:buFont typeface="Arial" panose="020B0604020202020204" pitchFamily="34" charset="0"/>
              <a:buChar char="•"/>
            </a:pPr>
            <a:r>
              <a:rPr lang="en-US" b="1" dirty="0">
                <a:latin typeface="+mn-lt"/>
              </a:rPr>
              <a:t> Slurred speech, dark circles under eyes </a:t>
            </a:r>
          </a:p>
          <a:p>
            <a:pPr marL="342900" indent="-342900">
              <a:buFont typeface="Arial" panose="020B0604020202020204" pitchFamily="34" charset="0"/>
              <a:buChar char="•"/>
            </a:pPr>
            <a:r>
              <a:rPr lang="en-US" b="1" dirty="0">
                <a:latin typeface="+mn-lt"/>
              </a:rPr>
              <a:t> Chemical odor to breath </a:t>
            </a:r>
          </a:p>
          <a:p>
            <a:pPr marL="342900" indent="-342900">
              <a:buFont typeface="Arial" panose="020B0604020202020204" pitchFamily="34" charset="0"/>
              <a:buChar char="•"/>
            </a:pPr>
            <a:r>
              <a:rPr lang="en-US" b="1" dirty="0">
                <a:latin typeface="+mn-lt"/>
              </a:rPr>
              <a:t> Seizures</a:t>
            </a:r>
          </a:p>
          <a:p>
            <a:pPr marL="342900" indent="-342900">
              <a:buFont typeface="Arial" panose="020B0604020202020204" pitchFamily="34" charset="0"/>
              <a:buChar char="•"/>
            </a:pPr>
            <a:r>
              <a:rPr lang="en-US" b="1" dirty="0">
                <a:latin typeface="+mn-lt"/>
              </a:rPr>
              <a:t> Whippets, balloons &amp; cracker discards   </a:t>
            </a:r>
          </a:p>
          <a:p>
            <a:r>
              <a:rPr lang="en-US" b="1" dirty="0">
                <a:latin typeface="+mn-lt"/>
              </a:rPr>
              <a:t>                                           </a:t>
            </a:r>
            <a:r>
              <a:rPr lang="en-US" sz="3200" b="1" dirty="0">
                <a:latin typeface="+mn-lt"/>
              </a:rPr>
              <a:t>FIRST USE MAY BE FATAL</a:t>
            </a:r>
          </a:p>
          <a:p>
            <a:pPr marL="342900" indent="-342900">
              <a:buFont typeface="Arial" panose="020B0604020202020204" pitchFamily="34" charset="0"/>
              <a:buChar char="•"/>
            </a:pPr>
            <a:endParaRPr lang="en-US" b="1" dirty="0">
              <a:latin typeface="+mn-lt"/>
            </a:endParaRPr>
          </a:p>
        </p:txBody>
      </p:sp>
      <p:sp>
        <p:nvSpPr>
          <p:cNvPr id="3" name="TextBox 2"/>
          <p:cNvSpPr txBox="1"/>
          <p:nvPr/>
        </p:nvSpPr>
        <p:spPr>
          <a:xfrm>
            <a:off x="2935705" y="6073541"/>
            <a:ext cx="184731" cy="461665"/>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B0077E73-5065-47B4-94B7-7BC03AC22B2B}"/>
              </a:ext>
            </a:extLst>
          </p:cNvPr>
          <p:cNvSpPr/>
          <p:nvPr/>
        </p:nvSpPr>
        <p:spPr bwMode="auto">
          <a:xfrm>
            <a:off x="657171" y="5313730"/>
            <a:ext cx="1463040" cy="1280160"/>
          </a:xfrm>
          <a:prstGeom prst="rect">
            <a:avLst/>
          </a:prstGeom>
          <a:solidFill>
            <a:srgbClr val="000708"/>
          </a:solidFill>
          <a:ln w="12700" cap="sq"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pic>
        <p:nvPicPr>
          <p:cNvPr id="9" name="Picture 8" descr="Text&#10;&#10;Description automatically generated">
            <a:extLst>
              <a:ext uri="{FF2B5EF4-FFF2-40B4-BE49-F238E27FC236}">
                <a16:creationId xmlns:a16="http://schemas.microsoft.com/office/drawing/2014/main" id="{18128937-C1F8-4A7A-B5D6-83BBFB87F3C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879" y="5420723"/>
            <a:ext cx="1257623" cy="1066174"/>
          </a:xfrm>
          <a:prstGeom prst="rect">
            <a:avLst/>
          </a:prstGeom>
        </p:spPr>
      </p:pic>
      <p:sp>
        <p:nvSpPr>
          <p:cNvPr id="5" name="TextBox 4">
            <a:extLst>
              <a:ext uri="{FF2B5EF4-FFF2-40B4-BE49-F238E27FC236}">
                <a16:creationId xmlns:a16="http://schemas.microsoft.com/office/drawing/2014/main" id="{9E0E8F05-393E-47BF-B8BF-A6DD8CF94582}"/>
              </a:ext>
            </a:extLst>
          </p:cNvPr>
          <p:cNvSpPr txBox="1"/>
          <p:nvPr/>
        </p:nvSpPr>
        <p:spPr>
          <a:xfrm>
            <a:off x="8115300" y="1984665"/>
            <a:ext cx="2535382" cy="1589808"/>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1612370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104A9-291D-4366-9F4B-8609392A1E55}"/>
              </a:ext>
            </a:extLst>
          </p:cNvPr>
          <p:cNvSpPr>
            <a:spLocks noGrp="1"/>
          </p:cNvSpPr>
          <p:nvPr>
            <p:ph type="title"/>
          </p:nvPr>
        </p:nvSpPr>
        <p:spPr/>
        <p:txBody>
          <a:bodyPr/>
          <a:lstStyle/>
          <a:p>
            <a:r>
              <a:rPr lang="en-US" dirty="0"/>
              <a:t>Long Term Effects of Inhalant Misuse</a:t>
            </a:r>
          </a:p>
        </p:txBody>
      </p:sp>
      <p:sp>
        <p:nvSpPr>
          <p:cNvPr id="3" name="Content Placeholder 2">
            <a:extLst>
              <a:ext uri="{FF2B5EF4-FFF2-40B4-BE49-F238E27FC236}">
                <a16:creationId xmlns:a16="http://schemas.microsoft.com/office/drawing/2014/main" id="{FFB4BBED-2F58-40D0-BF66-B62306C6C64D}"/>
              </a:ext>
            </a:extLst>
          </p:cNvPr>
          <p:cNvSpPr>
            <a:spLocks noGrp="1"/>
          </p:cNvSpPr>
          <p:nvPr>
            <p:ph idx="1"/>
          </p:nvPr>
        </p:nvSpPr>
        <p:spPr/>
        <p:txBody>
          <a:bodyPr/>
          <a:lstStyle/>
          <a:p>
            <a:pPr algn="l">
              <a:buFont typeface="Arial" panose="020B0604020202020204" pitchFamily="34" charset="0"/>
              <a:buChar char="•"/>
            </a:pPr>
            <a:r>
              <a:rPr lang="en-US" b="0" dirty="0">
                <a:solidFill>
                  <a:schemeClr val="tx2"/>
                </a:solidFill>
              </a:rPr>
              <a:t>Lung, liver &amp; kidney damage</a:t>
            </a:r>
          </a:p>
          <a:p>
            <a:pPr algn="l">
              <a:buFont typeface="Arial" panose="020B0604020202020204" pitchFamily="34" charset="0"/>
              <a:buChar char="•"/>
            </a:pPr>
            <a:r>
              <a:rPr lang="en-US" b="0" dirty="0">
                <a:solidFill>
                  <a:schemeClr val="tx2"/>
                </a:solidFill>
              </a:rPr>
              <a:t>Hearing loss</a:t>
            </a:r>
          </a:p>
          <a:p>
            <a:pPr algn="l">
              <a:buFont typeface="Arial" panose="020B0604020202020204" pitchFamily="34" charset="0"/>
              <a:buChar char="•"/>
            </a:pPr>
            <a:r>
              <a:rPr lang="en-US" b="0" dirty="0">
                <a:solidFill>
                  <a:schemeClr val="tx2"/>
                </a:solidFill>
              </a:rPr>
              <a:t>Weakened immune system</a:t>
            </a:r>
          </a:p>
          <a:p>
            <a:pPr algn="l">
              <a:buFont typeface="Arial" panose="020B0604020202020204" pitchFamily="34" charset="0"/>
              <a:buChar char="•"/>
            </a:pPr>
            <a:r>
              <a:rPr lang="en-US" b="0" dirty="0">
                <a:solidFill>
                  <a:schemeClr val="tx2"/>
                </a:solidFill>
              </a:rPr>
              <a:t>Seizures</a:t>
            </a:r>
          </a:p>
          <a:p>
            <a:pPr algn="l">
              <a:buFont typeface="Arial" panose="020B0604020202020204" pitchFamily="34" charset="0"/>
              <a:buChar char="•"/>
            </a:pPr>
            <a:r>
              <a:rPr lang="en-US" b="0" dirty="0">
                <a:solidFill>
                  <a:schemeClr val="tx2"/>
                </a:solidFill>
              </a:rPr>
              <a:t>Heart rhythm disturbance</a:t>
            </a:r>
          </a:p>
          <a:p>
            <a:pPr algn="l">
              <a:buFont typeface="Arial" panose="020B0604020202020204" pitchFamily="34" charset="0"/>
              <a:buChar char="•"/>
            </a:pPr>
            <a:r>
              <a:rPr lang="en-US" b="0" dirty="0">
                <a:solidFill>
                  <a:schemeClr val="tx2"/>
                </a:solidFill>
              </a:rPr>
              <a:t>Coma</a:t>
            </a:r>
          </a:p>
          <a:p>
            <a:pPr algn="l">
              <a:buFont typeface="Arial" panose="020B0604020202020204" pitchFamily="34" charset="0"/>
              <a:buChar char="•"/>
            </a:pPr>
            <a:r>
              <a:rPr lang="en-US" b="0" dirty="0">
                <a:solidFill>
                  <a:schemeClr val="tx2"/>
                </a:solidFill>
              </a:rPr>
              <a:t>Damage to brain, nervous system, paralysis</a:t>
            </a:r>
          </a:p>
          <a:p>
            <a:pPr algn="l">
              <a:buFont typeface="Arial" panose="020B0604020202020204" pitchFamily="34" charset="0"/>
              <a:buChar char="•"/>
            </a:pPr>
            <a:r>
              <a:rPr lang="en-US" b="0" dirty="0">
                <a:solidFill>
                  <a:schemeClr val="tx2"/>
                </a:solidFill>
              </a:rPr>
              <a:t>Death </a:t>
            </a:r>
          </a:p>
          <a:p>
            <a:pPr algn="l">
              <a:buFont typeface="Arial" panose="020B0604020202020204" pitchFamily="34" charset="0"/>
              <a:buChar char="•"/>
            </a:pPr>
            <a:endParaRPr lang="en-US" b="0" i="0" dirty="0">
              <a:solidFill>
                <a:srgbClr val="343536"/>
              </a:solidFill>
              <a:effectLst/>
              <a:latin typeface="Source Sans Pro" panose="020B0503030403020204" pitchFamily="34" charset="0"/>
            </a:endParaRPr>
          </a:p>
          <a:p>
            <a:pPr algn="l">
              <a:buFont typeface="Arial" panose="020B0604020202020204" pitchFamily="34" charset="0"/>
              <a:buChar char="•"/>
            </a:pPr>
            <a:endParaRPr lang="en-US" b="0" dirty="0">
              <a:solidFill>
                <a:srgbClr val="343536"/>
              </a:solidFill>
              <a:latin typeface="Source Sans Pro" panose="020B0503030403020204" pitchFamily="34" charset="0"/>
            </a:endParaRPr>
          </a:p>
          <a:p>
            <a:pPr algn="l">
              <a:buFont typeface="Arial" panose="020B0604020202020204" pitchFamily="34" charset="0"/>
              <a:buChar char="•"/>
            </a:pPr>
            <a:endParaRPr lang="en-US" b="0" i="0" dirty="0">
              <a:solidFill>
                <a:srgbClr val="343536"/>
              </a:solidFill>
              <a:effectLst/>
              <a:latin typeface="Source Sans Pro" panose="020B0503030403020204" pitchFamily="34" charset="0"/>
            </a:endParaRPr>
          </a:p>
          <a:p>
            <a:pPr algn="l">
              <a:buFont typeface="Arial" panose="020B0604020202020204" pitchFamily="34" charset="0"/>
              <a:buChar char="•"/>
            </a:pPr>
            <a:endParaRPr lang="en-US" b="0" dirty="0">
              <a:solidFill>
                <a:srgbClr val="343536"/>
              </a:solidFill>
              <a:latin typeface="Source Sans Pro" panose="020B0503030403020204" pitchFamily="34" charset="0"/>
            </a:endParaRPr>
          </a:p>
          <a:p>
            <a:pPr algn="l">
              <a:buFont typeface="Arial" panose="020B0604020202020204" pitchFamily="34" charset="0"/>
              <a:buChar char="•"/>
            </a:pPr>
            <a:endParaRPr lang="en-US" b="0" i="0" dirty="0">
              <a:solidFill>
                <a:srgbClr val="343536"/>
              </a:solidFill>
              <a:effectLst/>
              <a:latin typeface="Source Sans Pro" panose="020B0503030403020204" pitchFamily="34" charset="0"/>
            </a:endParaRPr>
          </a:p>
          <a:p>
            <a:pPr algn="l">
              <a:buFont typeface="Arial" panose="020B0604020202020204" pitchFamily="34" charset="0"/>
              <a:buChar char="•"/>
            </a:pPr>
            <a:endParaRPr lang="en-US" b="0" dirty="0">
              <a:solidFill>
                <a:srgbClr val="343536"/>
              </a:solidFill>
              <a:latin typeface="Source Sans Pro" panose="020B0503030403020204" pitchFamily="34" charset="0"/>
            </a:endParaRPr>
          </a:p>
          <a:p>
            <a:pPr algn="l">
              <a:buFont typeface="Arial" panose="020B0604020202020204" pitchFamily="34" charset="0"/>
              <a:buChar char="•"/>
            </a:pPr>
            <a:endParaRPr lang="en-US" b="0" i="0" dirty="0">
              <a:solidFill>
                <a:srgbClr val="343536"/>
              </a:solidFill>
              <a:effectLst/>
              <a:latin typeface="Source Sans Pro" panose="020B0503030403020204" pitchFamily="34" charset="0"/>
            </a:endParaRPr>
          </a:p>
          <a:p>
            <a:pPr algn="l">
              <a:buFont typeface="Arial" panose="020B0604020202020204" pitchFamily="34" charset="0"/>
              <a:buChar char="•"/>
            </a:pPr>
            <a:endParaRPr lang="en-US" b="0" i="0" dirty="0">
              <a:solidFill>
                <a:srgbClr val="343536"/>
              </a:solidFill>
              <a:effectLst/>
              <a:latin typeface="Source Sans Pro" panose="020B0503030403020204" pitchFamily="34" charset="0"/>
            </a:endParaRPr>
          </a:p>
          <a:p>
            <a:endParaRPr lang="en-US" dirty="0"/>
          </a:p>
        </p:txBody>
      </p:sp>
      <p:sp>
        <p:nvSpPr>
          <p:cNvPr id="4" name="Slide Number Placeholder 3">
            <a:extLst>
              <a:ext uri="{FF2B5EF4-FFF2-40B4-BE49-F238E27FC236}">
                <a16:creationId xmlns:a16="http://schemas.microsoft.com/office/drawing/2014/main" id="{BCFDADDB-ED4D-4C43-ABED-BF5437B4B9D3}"/>
              </a:ext>
            </a:extLst>
          </p:cNvPr>
          <p:cNvSpPr>
            <a:spLocks noGrp="1"/>
          </p:cNvSpPr>
          <p:nvPr>
            <p:ph type="sldNum" sz="quarter" idx="11"/>
          </p:nvPr>
        </p:nvSpPr>
        <p:spPr/>
        <p:txBody>
          <a:bodyPr/>
          <a:lstStyle/>
          <a:p>
            <a:pPr>
              <a:defRPr/>
            </a:pPr>
            <a:fld id="{8C576FC0-4347-4292-9739-4B04B72AFB36}" type="slidenum">
              <a:rPr lang="en-US" smtClean="0"/>
              <a:pPr>
                <a:defRPr/>
              </a:pPr>
              <a:t>6</a:t>
            </a:fld>
            <a:endParaRPr lang="en-US" dirty="0"/>
          </a:p>
        </p:txBody>
      </p:sp>
    </p:spTree>
    <p:extLst>
      <p:ext uri="{BB962C8B-B14F-4D97-AF65-F5344CB8AC3E}">
        <p14:creationId xmlns:p14="http://schemas.microsoft.com/office/powerpoint/2010/main" val="3412332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mn-lt"/>
              </a:rPr>
              <a:t>One of Most Abused Inhalants</a:t>
            </a:r>
          </a:p>
        </p:txBody>
      </p:sp>
      <p:sp>
        <p:nvSpPr>
          <p:cNvPr id="4" name="Slide Number Placeholder 3"/>
          <p:cNvSpPr>
            <a:spLocks noGrp="1"/>
          </p:cNvSpPr>
          <p:nvPr>
            <p:ph type="sldNum" sz="quarter" idx="11"/>
          </p:nvPr>
        </p:nvSpPr>
        <p:spPr/>
        <p:txBody>
          <a:bodyPr/>
          <a:lstStyle/>
          <a:p>
            <a:pPr>
              <a:defRPr/>
            </a:pPr>
            <a:fld id="{8C576FC0-4347-4292-9739-4B04B72AFB36}" type="slidenum">
              <a:rPr lang="en-US" smtClean="0"/>
              <a:pPr>
                <a:defRPr/>
              </a:pPr>
              <a:t>7</a:t>
            </a:fld>
            <a:endParaRPr lang="en-US" dirty="0"/>
          </a:p>
        </p:txBody>
      </p:sp>
      <p:sp>
        <p:nvSpPr>
          <p:cNvPr id="18" name="TextBox 17">
            <a:extLst>
              <a:ext uri="{FF2B5EF4-FFF2-40B4-BE49-F238E27FC236}">
                <a16:creationId xmlns:a16="http://schemas.microsoft.com/office/drawing/2014/main" id="{984ED81E-548C-4719-85C7-ADFFA7A10407}"/>
              </a:ext>
            </a:extLst>
          </p:cNvPr>
          <p:cNvSpPr txBox="1"/>
          <p:nvPr/>
        </p:nvSpPr>
        <p:spPr>
          <a:xfrm>
            <a:off x="3139440" y="2063712"/>
            <a:ext cx="2953016" cy="3416320"/>
          </a:xfrm>
          <a:prstGeom prst="rect">
            <a:avLst/>
          </a:prstGeom>
          <a:noFill/>
        </p:spPr>
        <p:txBody>
          <a:bodyPr wrap="square" rtlCol="0">
            <a:spAutoFit/>
          </a:bodyPr>
          <a:lstStyle/>
          <a:p>
            <a:r>
              <a:rPr lang="en-US" b="1" dirty="0">
                <a:latin typeface="+mn-lt"/>
              </a:rPr>
              <a:t>          Whippets </a:t>
            </a:r>
          </a:p>
          <a:p>
            <a:r>
              <a:rPr lang="en-US" b="1" dirty="0">
                <a:latin typeface="+mn-lt"/>
              </a:rPr>
              <a:t>   Nitrous Oxide  N20</a:t>
            </a:r>
          </a:p>
          <a:p>
            <a:r>
              <a:rPr lang="en-US" b="1" dirty="0">
                <a:latin typeface="+mn-lt"/>
              </a:rPr>
              <a:t>      (Laughing Gas)</a:t>
            </a:r>
          </a:p>
          <a:p>
            <a:r>
              <a:rPr lang="en-US" b="1" dirty="0">
                <a:latin typeface="+mn-lt"/>
              </a:rPr>
              <a:t>           </a:t>
            </a:r>
          </a:p>
          <a:p>
            <a:endParaRPr lang="en-US" dirty="0">
              <a:latin typeface="+mn-lt"/>
            </a:endParaRPr>
          </a:p>
          <a:p>
            <a:pPr marL="342900" indent="-342900">
              <a:buFont typeface="Arial" panose="020B0604020202020204" pitchFamily="34" charset="0"/>
              <a:buChar char="•"/>
            </a:pPr>
            <a:r>
              <a:rPr lang="en-US" b="1" dirty="0">
                <a:latin typeface="+mn-lt"/>
              </a:rPr>
              <a:t>Can be fatal 1</a:t>
            </a:r>
            <a:r>
              <a:rPr lang="en-US" b="1" baseline="30000" dirty="0">
                <a:latin typeface="+mn-lt"/>
              </a:rPr>
              <a:t>st</a:t>
            </a:r>
            <a:r>
              <a:rPr lang="en-US" b="1" dirty="0">
                <a:latin typeface="+mn-lt"/>
              </a:rPr>
              <a:t> use </a:t>
            </a:r>
          </a:p>
          <a:p>
            <a:pPr marL="342900" indent="-342900">
              <a:buFont typeface="Arial" panose="020B0604020202020204" pitchFamily="34" charset="0"/>
              <a:buChar char="•"/>
            </a:pPr>
            <a:r>
              <a:rPr lang="en-US" b="1" dirty="0">
                <a:latin typeface="+mn-lt"/>
              </a:rPr>
              <a:t>Damage to brain </a:t>
            </a:r>
          </a:p>
          <a:p>
            <a:pPr marL="342900" indent="-342900">
              <a:buFont typeface="Arial" panose="020B0604020202020204" pitchFamily="34" charset="0"/>
              <a:buChar char="•"/>
            </a:pPr>
            <a:r>
              <a:rPr lang="en-US" b="1" dirty="0">
                <a:latin typeface="+mn-lt"/>
              </a:rPr>
              <a:t>Damage to organs</a:t>
            </a:r>
          </a:p>
          <a:p>
            <a:r>
              <a:rPr lang="en-US" dirty="0">
                <a:latin typeface="+mn-lt"/>
              </a:rPr>
              <a:t> </a:t>
            </a:r>
          </a:p>
        </p:txBody>
      </p:sp>
      <p:sp>
        <p:nvSpPr>
          <p:cNvPr id="3" name="TextBox 2"/>
          <p:cNvSpPr txBox="1"/>
          <p:nvPr/>
        </p:nvSpPr>
        <p:spPr>
          <a:xfrm>
            <a:off x="9534234" y="2590800"/>
            <a:ext cx="2352966" cy="461665"/>
          </a:xfrm>
          <a:prstGeom prst="rect">
            <a:avLst/>
          </a:prstGeom>
          <a:noFill/>
        </p:spPr>
        <p:txBody>
          <a:bodyPr wrap="square" rtlCol="0">
            <a:spAutoFit/>
          </a:bodyPr>
          <a:lstStyle/>
          <a:p>
            <a:r>
              <a:rPr lang="en-US" dirty="0"/>
              <a:t>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0312" y="1950094"/>
            <a:ext cx="2619375" cy="1743075"/>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99877" y="3738117"/>
            <a:ext cx="3089695" cy="1911152"/>
          </a:xfrm>
          <a:prstGeom prst="rect">
            <a:avLst/>
          </a:prstGeom>
        </p:spPr>
      </p:pic>
      <p:sp>
        <p:nvSpPr>
          <p:cNvPr id="12" name="Rectangle 11">
            <a:extLst>
              <a:ext uri="{FF2B5EF4-FFF2-40B4-BE49-F238E27FC236}">
                <a16:creationId xmlns:a16="http://schemas.microsoft.com/office/drawing/2014/main" id="{D0E23BD8-484B-4CE8-AF90-C8A638148887}"/>
              </a:ext>
            </a:extLst>
          </p:cNvPr>
          <p:cNvSpPr/>
          <p:nvPr/>
        </p:nvSpPr>
        <p:spPr bwMode="auto">
          <a:xfrm>
            <a:off x="657171" y="5313730"/>
            <a:ext cx="1463040" cy="1280160"/>
          </a:xfrm>
          <a:prstGeom prst="rect">
            <a:avLst/>
          </a:prstGeom>
          <a:solidFill>
            <a:srgbClr val="000606"/>
          </a:solidFill>
          <a:ln w="12700" cap="sq"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pic>
        <p:nvPicPr>
          <p:cNvPr id="13" name="Picture 12" descr="Text&#10;&#10;Description automatically generated">
            <a:extLst>
              <a:ext uri="{FF2B5EF4-FFF2-40B4-BE49-F238E27FC236}">
                <a16:creationId xmlns:a16="http://schemas.microsoft.com/office/drawing/2014/main" id="{BDAD0E05-E76E-4839-9801-82D258B1A21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9879" y="5420723"/>
            <a:ext cx="1257623" cy="1066174"/>
          </a:xfrm>
          <a:prstGeom prst="rect">
            <a:avLst/>
          </a:prstGeom>
        </p:spPr>
      </p:pic>
      <p:sp>
        <p:nvSpPr>
          <p:cNvPr id="8" name="TextBox 7">
            <a:extLst>
              <a:ext uri="{FF2B5EF4-FFF2-40B4-BE49-F238E27FC236}">
                <a16:creationId xmlns:a16="http://schemas.microsoft.com/office/drawing/2014/main" id="{7C201005-019D-4107-AFD3-FD2F5149C4F0}"/>
              </a:ext>
            </a:extLst>
          </p:cNvPr>
          <p:cNvSpPr txBox="1"/>
          <p:nvPr/>
        </p:nvSpPr>
        <p:spPr>
          <a:xfrm>
            <a:off x="6598227" y="5694218"/>
            <a:ext cx="5372100" cy="457201"/>
          </a:xfrm>
          <a:prstGeom prst="rect">
            <a:avLst/>
          </a:prstGeom>
          <a:noFill/>
        </p:spPr>
        <p:txBody>
          <a:bodyPr wrap="square" rtlCol="0">
            <a:spAutoFit/>
          </a:bodyPr>
          <a:lstStyle/>
          <a:p>
            <a:r>
              <a:rPr lang="en-US" dirty="0">
                <a:latin typeface="+mn-lt"/>
              </a:rPr>
              <a:t>Sold at gas stations, party stores, online</a:t>
            </a:r>
          </a:p>
        </p:txBody>
      </p:sp>
      <p:pic>
        <p:nvPicPr>
          <p:cNvPr id="14" name="Picture 13" descr="A picture containing cup, yellow, indoor, orange&#10;&#10;Description automatically generated">
            <a:extLst>
              <a:ext uri="{FF2B5EF4-FFF2-40B4-BE49-F238E27FC236}">
                <a16:creationId xmlns:a16="http://schemas.microsoft.com/office/drawing/2014/main" id="{4449BE6C-1236-411F-9544-0590E5D8CE3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71874" y="2063712"/>
            <a:ext cx="998651" cy="2549748"/>
          </a:xfrm>
          <a:prstGeom prst="rect">
            <a:avLst/>
          </a:prstGeom>
        </p:spPr>
      </p:pic>
      <p:sp>
        <p:nvSpPr>
          <p:cNvPr id="16" name="TextBox 15">
            <a:extLst>
              <a:ext uri="{FF2B5EF4-FFF2-40B4-BE49-F238E27FC236}">
                <a16:creationId xmlns:a16="http://schemas.microsoft.com/office/drawing/2014/main" id="{01A93BFF-B593-4E08-9CBB-8301857AAF0D}"/>
              </a:ext>
            </a:extLst>
          </p:cNvPr>
          <p:cNvSpPr txBox="1"/>
          <p:nvPr/>
        </p:nvSpPr>
        <p:spPr>
          <a:xfrm>
            <a:off x="2899064" y="6078682"/>
            <a:ext cx="2314993" cy="461665"/>
          </a:xfrm>
          <a:prstGeom prst="rect">
            <a:avLst/>
          </a:prstGeom>
          <a:noFill/>
        </p:spPr>
        <p:txBody>
          <a:bodyPr wrap="none" rtlCol="0">
            <a:spAutoFit/>
          </a:bodyPr>
          <a:lstStyle/>
          <a:p>
            <a:r>
              <a:rPr lang="en-US" b="1" dirty="0">
                <a:latin typeface="+mn-lt"/>
                <a:hlinkClick r:id="rId7"/>
              </a:rPr>
              <a:t>Link to N20 </a:t>
            </a:r>
            <a:r>
              <a:rPr lang="en-US" b="1" dirty="0">
                <a:latin typeface="+mn-lt"/>
              </a:rPr>
              <a:t>Flyer</a:t>
            </a:r>
          </a:p>
        </p:txBody>
      </p:sp>
    </p:spTree>
    <p:extLst>
      <p:ext uri="{BB962C8B-B14F-4D97-AF65-F5344CB8AC3E}">
        <p14:creationId xmlns:p14="http://schemas.microsoft.com/office/powerpoint/2010/main" val="3604759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C4907-F0D9-4883-93C5-556CD5B85640}"/>
              </a:ext>
            </a:extLst>
          </p:cNvPr>
          <p:cNvSpPr>
            <a:spLocks noGrp="1"/>
          </p:cNvSpPr>
          <p:nvPr>
            <p:ph type="title"/>
          </p:nvPr>
        </p:nvSpPr>
        <p:spPr/>
        <p:txBody>
          <a:bodyPr/>
          <a:lstStyle/>
          <a:p>
            <a:r>
              <a:rPr lang="en-US" dirty="0"/>
              <a:t>Inhalants Harm Your Brain - </a:t>
            </a:r>
            <a:r>
              <a:rPr lang="en-US" sz="1600" dirty="0"/>
              <a:t>Elementary/Middle School </a:t>
            </a:r>
            <a:endParaRPr lang="en-US" dirty="0"/>
          </a:p>
        </p:txBody>
      </p:sp>
      <p:sp>
        <p:nvSpPr>
          <p:cNvPr id="3" name="Content Placeholder 2">
            <a:extLst>
              <a:ext uri="{FF2B5EF4-FFF2-40B4-BE49-F238E27FC236}">
                <a16:creationId xmlns:a16="http://schemas.microsoft.com/office/drawing/2014/main" id="{7ECE4F76-90F6-41A4-AC99-3D8898BCC78E}"/>
              </a:ext>
            </a:extLst>
          </p:cNvPr>
          <p:cNvSpPr>
            <a:spLocks noGrp="1"/>
          </p:cNvSpPr>
          <p:nvPr>
            <p:ph idx="1"/>
          </p:nvPr>
        </p:nvSpPr>
        <p:spPr>
          <a:xfrm>
            <a:off x="1930400" y="1752600"/>
            <a:ext cx="9753600" cy="4524375"/>
          </a:xfrm>
        </p:spPr>
        <p:txBody>
          <a:bodyPr/>
          <a:lstStyle/>
          <a:p>
            <a:endParaRPr lang="en-US" dirty="0"/>
          </a:p>
        </p:txBody>
      </p:sp>
      <p:sp>
        <p:nvSpPr>
          <p:cNvPr id="4" name="Slide Number Placeholder 3">
            <a:extLst>
              <a:ext uri="{FF2B5EF4-FFF2-40B4-BE49-F238E27FC236}">
                <a16:creationId xmlns:a16="http://schemas.microsoft.com/office/drawing/2014/main" id="{48FC198A-DE92-44CB-9112-53D4F2080B2E}"/>
              </a:ext>
            </a:extLst>
          </p:cNvPr>
          <p:cNvSpPr>
            <a:spLocks noGrp="1"/>
          </p:cNvSpPr>
          <p:nvPr>
            <p:ph type="sldNum" sz="quarter" idx="11"/>
          </p:nvPr>
        </p:nvSpPr>
        <p:spPr/>
        <p:txBody>
          <a:bodyPr/>
          <a:lstStyle/>
          <a:p>
            <a:pPr>
              <a:defRPr/>
            </a:pPr>
            <a:fld id="{8C576FC0-4347-4292-9739-4B04B72AFB36}" type="slidenum">
              <a:rPr lang="en-US" smtClean="0"/>
              <a:pPr>
                <a:defRPr/>
              </a:pPr>
              <a:t>8</a:t>
            </a:fld>
            <a:endParaRPr lang="en-US" dirty="0"/>
          </a:p>
        </p:txBody>
      </p:sp>
      <p:pic>
        <p:nvPicPr>
          <p:cNvPr id="5" name="Online Media 4" title="Video Lesson: Inhalants">
            <a:hlinkClick r:id="" action="ppaction://media"/>
            <a:extLst>
              <a:ext uri="{FF2B5EF4-FFF2-40B4-BE49-F238E27FC236}">
                <a16:creationId xmlns:a16="http://schemas.microsoft.com/office/drawing/2014/main" id="{3654F0E9-D34C-4768-B5E8-59A4CB1879CA}"/>
              </a:ext>
            </a:extLst>
          </p:cNvPr>
          <p:cNvPicPr>
            <a:picLocks noRot="1" noChangeAspect="1"/>
          </p:cNvPicPr>
          <p:nvPr>
            <a:videoFile r:link="rId1"/>
          </p:nvPr>
        </p:nvPicPr>
        <p:blipFill>
          <a:blip r:embed="rId4"/>
          <a:stretch>
            <a:fillRect/>
          </a:stretch>
        </p:blipFill>
        <p:spPr>
          <a:xfrm>
            <a:off x="1930400" y="1752600"/>
            <a:ext cx="9364518" cy="4966855"/>
          </a:xfrm>
          <a:prstGeom prst="rect">
            <a:avLst/>
          </a:prstGeom>
        </p:spPr>
      </p:pic>
    </p:spTree>
    <p:extLst>
      <p:ext uri="{BB962C8B-B14F-4D97-AF65-F5344CB8AC3E}">
        <p14:creationId xmlns:p14="http://schemas.microsoft.com/office/powerpoint/2010/main" val="3915354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4D73C-7853-4BFF-8387-C2B7D877E59F}"/>
              </a:ext>
            </a:extLst>
          </p:cNvPr>
          <p:cNvSpPr>
            <a:spLocks noGrp="1"/>
          </p:cNvSpPr>
          <p:nvPr>
            <p:ph type="title"/>
          </p:nvPr>
        </p:nvSpPr>
        <p:spPr/>
        <p:txBody>
          <a:bodyPr/>
          <a:lstStyle/>
          <a:p>
            <a:r>
              <a:rPr lang="en-US" dirty="0"/>
              <a:t>Inhalants - Testimony of Harm </a:t>
            </a:r>
            <a:r>
              <a:rPr lang="en-US" sz="1600" dirty="0"/>
              <a:t>Middle School – High School</a:t>
            </a:r>
            <a:endParaRPr lang="en-US" dirty="0"/>
          </a:p>
        </p:txBody>
      </p:sp>
      <p:pic>
        <p:nvPicPr>
          <p:cNvPr id="5" name="Online Media 4" title="Truth About Drugs Documentary: Inhalants">
            <a:hlinkClick r:id="" action="ppaction://media"/>
            <a:extLst>
              <a:ext uri="{FF2B5EF4-FFF2-40B4-BE49-F238E27FC236}">
                <a16:creationId xmlns:a16="http://schemas.microsoft.com/office/drawing/2014/main" id="{F36F2E08-BEC3-4171-B681-83218C97D599}"/>
              </a:ext>
            </a:extLst>
          </p:cNvPr>
          <p:cNvPicPr>
            <a:picLocks noGrp="1" noRot="1" noChangeAspect="1"/>
          </p:cNvPicPr>
          <p:nvPr>
            <p:ph idx="1"/>
            <a:videoFile r:link="rId1"/>
          </p:nvPr>
        </p:nvPicPr>
        <p:blipFill>
          <a:blip r:embed="rId4"/>
          <a:stretch>
            <a:fillRect/>
          </a:stretch>
        </p:blipFill>
        <p:spPr>
          <a:xfrm>
            <a:off x="2803525" y="1876425"/>
            <a:ext cx="8007350" cy="4524375"/>
          </a:xfrm>
          <a:prstGeom prst="rect">
            <a:avLst/>
          </a:prstGeom>
        </p:spPr>
      </p:pic>
      <p:sp>
        <p:nvSpPr>
          <p:cNvPr id="4" name="Slide Number Placeholder 3">
            <a:extLst>
              <a:ext uri="{FF2B5EF4-FFF2-40B4-BE49-F238E27FC236}">
                <a16:creationId xmlns:a16="http://schemas.microsoft.com/office/drawing/2014/main" id="{1869B939-5BB0-404A-B048-5EAB0AFE7E0B}"/>
              </a:ext>
            </a:extLst>
          </p:cNvPr>
          <p:cNvSpPr>
            <a:spLocks noGrp="1"/>
          </p:cNvSpPr>
          <p:nvPr>
            <p:ph type="sldNum" sz="quarter" idx="11"/>
          </p:nvPr>
        </p:nvSpPr>
        <p:spPr/>
        <p:txBody>
          <a:bodyPr/>
          <a:lstStyle/>
          <a:p>
            <a:pPr>
              <a:defRPr/>
            </a:pPr>
            <a:fld id="{8C576FC0-4347-4292-9739-4B04B72AFB36}" type="slidenum">
              <a:rPr lang="en-US" smtClean="0"/>
              <a:pPr>
                <a:defRPr/>
              </a:pPr>
              <a:t>9</a:t>
            </a:fld>
            <a:endParaRPr lang="en-US" dirty="0"/>
          </a:p>
        </p:txBody>
      </p:sp>
    </p:spTree>
    <p:extLst>
      <p:ext uri="{BB962C8B-B14F-4D97-AF65-F5344CB8AC3E}">
        <p14:creationId xmlns:p14="http://schemas.microsoft.com/office/powerpoint/2010/main" val="1120543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theme/theme1.xml><?xml version="1.0" encoding="utf-8"?>
<a:theme xmlns:a="http://schemas.openxmlformats.org/drawingml/2006/main" name="3_Project Overview">
  <a:themeElements>
    <a:clrScheme name="Custom 18">
      <a:dk1>
        <a:srgbClr val="000000"/>
      </a:dk1>
      <a:lt1>
        <a:srgbClr val="FFFFFF"/>
      </a:lt1>
      <a:dk2>
        <a:srgbClr val="00636E"/>
      </a:dk2>
      <a:lt2>
        <a:srgbClr val="FFFFFF"/>
      </a:lt2>
      <a:accent1>
        <a:srgbClr val="B2D8D8"/>
      </a:accent1>
      <a:accent2>
        <a:srgbClr val="A65341"/>
      </a:accent2>
      <a:accent3>
        <a:srgbClr val="C77E6F"/>
      </a:accent3>
      <a:accent4>
        <a:srgbClr val="000000"/>
      </a:accent4>
      <a:accent5>
        <a:srgbClr val="FF6566"/>
      </a:accent5>
      <a:accent6>
        <a:srgbClr val="EBE773"/>
      </a:accent6>
      <a:hlink>
        <a:srgbClr val="D8F0E5"/>
      </a:hlink>
      <a:folHlink>
        <a:srgbClr val="BF00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55332</TotalTime>
  <Words>1521</Words>
  <Application>Microsoft Office PowerPoint</Application>
  <PresentationFormat>Widescreen</PresentationFormat>
  <Paragraphs>165</Paragraphs>
  <Slides>14</Slides>
  <Notes>14</Notes>
  <HiddenSlides>0</HiddenSlides>
  <MMClips>4</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Bahnschrift SemiBold</vt:lpstr>
      <vt:lpstr>Calibri</vt:lpstr>
      <vt:lpstr>Source Sans Pro</vt:lpstr>
      <vt:lpstr>Times New Roman</vt:lpstr>
      <vt:lpstr>3_Project Overview</vt:lpstr>
      <vt:lpstr>Welcome:  Educators Toolkit</vt:lpstr>
      <vt:lpstr> Inhalant Misuse Education </vt:lpstr>
      <vt:lpstr>Risk Factors       </vt:lpstr>
      <vt:lpstr>Protective Factors </vt:lpstr>
      <vt:lpstr>Know the Signs of Inhalant Misuse</vt:lpstr>
      <vt:lpstr>Long Term Effects of Inhalant Misuse</vt:lpstr>
      <vt:lpstr>One of Most Abused Inhalants</vt:lpstr>
      <vt:lpstr>Inhalants Harm Your Brain - Elementary/Middle School </vt:lpstr>
      <vt:lpstr>Inhalants - Testimony of Harm Middle School – High School</vt:lpstr>
      <vt:lpstr>Effects Can Last a Lifetime</vt:lpstr>
      <vt:lpstr>Addiction &amp; the Brain</vt:lpstr>
      <vt:lpstr>Cautions for Active User Encounter</vt:lpstr>
      <vt:lpstr>Resource for Treatment Providers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Norma Norris</dc:creator>
  <cp:lastModifiedBy>Norma Norris</cp:lastModifiedBy>
  <cp:revision>1430</cp:revision>
  <cp:lastPrinted>2019-07-29T13:35:44Z</cp:lastPrinted>
  <dcterms:created xsi:type="dcterms:W3CDTF">1601-01-01T00:00:00Z</dcterms:created>
  <dcterms:modified xsi:type="dcterms:W3CDTF">2022-07-21T15:05:31Z</dcterms:modified>
</cp:coreProperties>
</file>